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media/image6.jpg" ContentType="image/jpg"/>
  <Override PartName="/ppt/media/image13.jpg" ContentType="image/jpg"/>
  <Override PartName="/ppt/media/image14.jpg" ContentType="image/jpg"/>
  <Override PartName="/ppt/media/image15.jpg" ContentType="image/jpg"/>
  <Override PartName="/ppt/media/image16.jpg" ContentType="image/jpg"/>
  <Override PartName="/ppt/media/image17.jpg" ContentType="image/jpg"/>
  <Override PartName="/ppt/media/image18.jpg" ContentType="image/jpg"/>
  <Override PartName="/ppt/media/image19.jpg" ContentType="image/jpg"/>
  <Override PartName="/ppt/media/image21.jpg" ContentType="image/jpg"/>
  <Override PartName="/ppt/media/image25.jpg" ContentType="image/jpg"/>
  <Override PartName="/ppt/media/image31.jpg" ContentType="image/jpg"/>
  <Override PartName="/ppt/media/image32.jpg" ContentType="image/jpg"/>
  <Override PartName="/ppt/media/image33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7" r:id="rId2"/>
    <p:sldMasterId id="2147483673" r:id="rId3"/>
  </p:sldMasterIdLst>
  <p:notesMasterIdLst>
    <p:notesMasterId r:id="rId38"/>
  </p:notesMasterIdLst>
  <p:sldIdLst>
    <p:sldId id="370" r:id="rId4"/>
    <p:sldId id="1436" r:id="rId5"/>
    <p:sldId id="1437" r:id="rId6"/>
    <p:sldId id="1139" r:id="rId7"/>
    <p:sldId id="1445" r:id="rId8"/>
    <p:sldId id="1447" r:id="rId9"/>
    <p:sldId id="1446" r:id="rId10"/>
    <p:sldId id="1406" r:id="rId11"/>
    <p:sldId id="263" r:id="rId12"/>
    <p:sldId id="265" r:id="rId13"/>
    <p:sldId id="266" r:id="rId14"/>
    <p:sldId id="267" r:id="rId15"/>
    <p:sldId id="268" r:id="rId16"/>
    <p:sldId id="269" r:id="rId17"/>
    <p:sldId id="1438" r:id="rId18"/>
    <p:sldId id="298" r:id="rId19"/>
    <p:sldId id="1448" r:id="rId20"/>
    <p:sldId id="1449" r:id="rId21"/>
    <p:sldId id="307" r:id="rId22"/>
    <p:sldId id="1462" r:id="rId23"/>
    <p:sldId id="1461" r:id="rId24"/>
    <p:sldId id="287" r:id="rId25"/>
    <p:sldId id="290" r:id="rId26"/>
    <p:sldId id="1451" r:id="rId27"/>
    <p:sldId id="1452" r:id="rId28"/>
    <p:sldId id="1460" r:id="rId29"/>
    <p:sldId id="1456" r:id="rId30"/>
    <p:sldId id="1457" r:id="rId31"/>
    <p:sldId id="1463" r:id="rId32"/>
    <p:sldId id="1459" r:id="rId33"/>
    <p:sldId id="1458" r:id="rId34"/>
    <p:sldId id="1455" r:id="rId35"/>
    <p:sldId id="1453" r:id="rId36"/>
    <p:sldId id="713" r:id="rId3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57"/>
    <p:restoredTop sz="94691"/>
  </p:normalViewPr>
  <p:slideViewPr>
    <p:cSldViewPr snapToGrid="0" snapToObjects="1" showGuides="1">
      <p:cViewPr>
        <p:scale>
          <a:sx n="215" d="100"/>
          <a:sy n="215" d="100"/>
        </p:scale>
        <p:origin x="232" y="-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1D8AD-8F73-7143-9A86-16250EDFF61C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9552A-DBA9-0B41-9D82-B11B59ECFC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946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9552A-DBA9-0B41-9D82-B11B59ECFCC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032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D5999-E20C-744C-A420-C2CB94B42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1B75D6-8BA5-BA47-94E6-4F9963D554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EF8F1-E061-C042-870F-7BF347D4E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8E66C-E7DC-EF44-B653-360FB5B00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7C869-824E-A540-81B5-F3BE75D98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0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61C8-A759-1A46-8932-53E50027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16976F-414A-8A40-AFCB-08F3F8924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69EE2-178E-C94E-94D9-24B50EC7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D0B0D-F78F-9C48-85EF-A490D2403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AED87-2549-9D4C-A6D7-3D3BA4986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309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0C071E-D7F1-5F49-997F-9648AE2A39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90917-5A30-A748-9149-F311C384E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8725E-401E-F445-8CD7-C6C980BB4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ACA93-2B7B-E242-9020-000F38CF7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09704-FCC9-6549-BC9A-5B901CBA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993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609601" y="1600200"/>
            <a:ext cx="5326033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33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7733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5C8CF43-34E3-2B49-9463-1206C056640D}" type="datetimeFigureOut">
              <a:rPr lang="en-US" smtClean="0"/>
              <a:pPr/>
              <a:t>3/31/21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56C2-161A-804B-8755-F057017FBB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11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5C8CF43-34E3-2B49-9463-1206C056640D}" type="datetimeFigureOut">
              <a:rPr lang="en-US" smtClean="0"/>
              <a:pPr/>
              <a:t>3/31/21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56C2-161A-804B-8755-F057017FBB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8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358925"/>
            <a:ext cx="6489211" cy="2742289"/>
          </a:xfrm>
        </p:spPr>
        <p:txBody>
          <a:bodyPr/>
          <a:lstStyle>
            <a:lvl1pPr>
              <a:lnSpc>
                <a:spcPct val="90000"/>
              </a:lnSpc>
              <a:defRPr sz="6600" kern="100" cap="all" spc="-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</a:t>
            </a:r>
            <a:r>
              <a:rPr lang="en-US" dirty="0" err="1"/>
              <a:t>slidedoc</a:t>
            </a:r>
            <a:r>
              <a:rPr lang="en-US" dirty="0"/>
              <a:t> title</a:t>
            </a:r>
          </a:p>
        </p:txBody>
      </p:sp>
      <p:sp>
        <p:nvSpPr>
          <p:cNvPr id="60" name="Text Placeholder 59"/>
          <p:cNvSpPr>
            <a:spLocks noGrp="1"/>
          </p:cNvSpPr>
          <p:nvPr>
            <p:ph type="body" sz="quarter" idx="10"/>
          </p:nvPr>
        </p:nvSpPr>
        <p:spPr>
          <a:xfrm>
            <a:off x="609602" y="3496727"/>
            <a:ext cx="1996017" cy="2512484"/>
          </a:xfrm>
        </p:spPr>
        <p:txBody>
          <a:bodyPr anchor="b"/>
          <a:lstStyle>
            <a:lvl1pPr>
              <a:lnSpc>
                <a:spcPct val="100000"/>
              </a:lnSpc>
              <a:defRPr sz="1300">
                <a:solidFill>
                  <a:schemeClr val="tx2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2" name="Straight Connector 61"/>
          <p:cNvCxnSpPr/>
          <p:nvPr userDrawn="1"/>
        </p:nvCxnSpPr>
        <p:spPr>
          <a:xfrm flipV="1">
            <a:off x="8894165" y="6358432"/>
            <a:ext cx="2688481" cy="1738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59"/>
          <p:cNvSpPr>
            <a:spLocks noGrp="1"/>
          </p:cNvSpPr>
          <p:nvPr>
            <p:ph type="body" sz="quarter" idx="11"/>
          </p:nvPr>
        </p:nvSpPr>
        <p:spPr>
          <a:xfrm>
            <a:off x="7345794" y="5181599"/>
            <a:ext cx="1996017" cy="1022351"/>
          </a:xfrm>
        </p:spPr>
        <p:txBody>
          <a:bodyPr anchor="b"/>
          <a:lstStyle>
            <a:lvl1pPr algn="r">
              <a:lnSpc>
                <a:spcPct val="100000"/>
              </a:lnSpc>
              <a:defRPr sz="1300" b="1">
                <a:solidFill>
                  <a:schemeClr val="bg1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Text Placeholder 59"/>
          <p:cNvSpPr>
            <a:spLocks noGrp="1"/>
          </p:cNvSpPr>
          <p:nvPr>
            <p:ph type="body" sz="quarter" idx="12"/>
          </p:nvPr>
        </p:nvSpPr>
        <p:spPr>
          <a:xfrm>
            <a:off x="9586385" y="5181599"/>
            <a:ext cx="1996017" cy="1022351"/>
          </a:xfrm>
        </p:spPr>
        <p:txBody>
          <a:bodyPr anchor="b"/>
          <a:lstStyle>
            <a:lvl1pPr algn="r">
              <a:lnSpc>
                <a:spcPct val="100000"/>
              </a:lnSpc>
              <a:defRPr sz="1300" b="1">
                <a:solidFill>
                  <a:schemeClr val="bg1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0409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3052E4-CC32-441B-AB19-B29A5C1C0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056860-BF89-405E-BD0F-13DEC5A1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FAD0C2D-A1DF-494E-860A-CADFD5DBF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D2F2AC-3778-43E8-9E82-E65210D39278}" type="datetimeFigureOut">
              <a:rPr kumimoji="0" lang="nl-NL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31-03-2021</a:t>
            </a:fld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4C884E0-DF69-4EF0-9A06-C1ED45C0E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BC1F75-56F5-4DAA-B0B6-8973B380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B260A-4A27-4025-8C0B-5E67CCCB516A}" type="slidenum">
              <a:rPr kumimoji="0" lang="nl-NL" sz="1733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7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593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5C8CF43-34E3-2B49-9463-1206C056640D}" type="datetimeFigureOut">
              <a:rPr lang="en-US" smtClean="0"/>
              <a:pPr/>
              <a:t>3/31/21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56C2-161A-804B-8755-F057017FBB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058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358925"/>
            <a:ext cx="6489211" cy="2742289"/>
          </a:xfrm>
        </p:spPr>
        <p:txBody>
          <a:bodyPr/>
          <a:lstStyle>
            <a:lvl1pPr>
              <a:lnSpc>
                <a:spcPct val="90000"/>
              </a:lnSpc>
              <a:defRPr sz="6600" kern="100" cap="all" spc="-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</a:t>
            </a:r>
            <a:r>
              <a:rPr lang="en-US" dirty="0" err="1"/>
              <a:t>slidedoc</a:t>
            </a:r>
            <a:r>
              <a:rPr lang="en-US" dirty="0"/>
              <a:t> title</a:t>
            </a:r>
          </a:p>
        </p:txBody>
      </p:sp>
      <p:sp>
        <p:nvSpPr>
          <p:cNvPr id="60" name="Text Placeholder 59"/>
          <p:cNvSpPr>
            <a:spLocks noGrp="1"/>
          </p:cNvSpPr>
          <p:nvPr>
            <p:ph type="body" sz="quarter" idx="10"/>
          </p:nvPr>
        </p:nvSpPr>
        <p:spPr>
          <a:xfrm>
            <a:off x="609602" y="3496727"/>
            <a:ext cx="1996017" cy="2512484"/>
          </a:xfrm>
        </p:spPr>
        <p:txBody>
          <a:bodyPr anchor="b"/>
          <a:lstStyle>
            <a:lvl1pPr>
              <a:lnSpc>
                <a:spcPct val="100000"/>
              </a:lnSpc>
              <a:defRPr sz="1300">
                <a:solidFill>
                  <a:schemeClr val="tx2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2" name="Straight Connector 61"/>
          <p:cNvCxnSpPr/>
          <p:nvPr userDrawn="1"/>
        </p:nvCxnSpPr>
        <p:spPr>
          <a:xfrm flipV="1">
            <a:off x="8894165" y="6358432"/>
            <a:ext cx="2688481" cy="1738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59"/>
          <p:cNvSpPr>
            <a:spLocks noGrp="1"/>
          </p:cNvSpPr>
          <p:nvPr>
            <p:ph type="body" sz="quarter" idx="11"/>
          </p:nvPr>
        </p:nvSpPr>
        <p:spPr>
          <a:xfrm>
            <a:off x="7345794" y="5181599"/>
            <a:ext cx="1996017" cy="1022351"/>
          </a:xfrm>
        </p:spPr>
        <p:txBody>
          <a:bodyPr anchor="b"/>
          <a:lstStyle>
            <a:lvl1pPr algn="r">
              <a:lnSpc>
                <a:spcPct val="100000"/>
              </a:lnSpc>
              <a:defRPr sz="1300" b="1">
                <a:solidFill>
                  <a:schemeClr val="bg1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Text Placeholder 59"/>
          <p:cNvSpPr>
            <a:spLocks noGrp="1"/>
          </p:cNvSpPr>
          <p:nvPr>
            <p:ph type="body" sz="quarter" idx="12"/>
          </p:nvPr>
        </p:nvSpPr>
        <p:spPr>
          <a:xfrm>
            <a:off x="9586385" y="5181599"/>
            <a:ext cx="1996017" cy="1022351"/>
          </a:xfrm>
        </p:spPr>
        <p:txBody>
          <a:bodyPr anchor="b"/>
          <a:lstStyle>
            <a:lvl1pPr algn="r">
              <a:lnSpc>
                <a:spcPct val="100000"/>
              </a:lnSpc>
              <a:defRPr sz="1300" b="1">
                <a:solidFill>
                  <a:schemeClr val="bg1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63151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3D808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8432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35887-6FA9-6F4A-80BF-CA149AC1F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C4C7F-2884-5C41-9B57-590701A62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D4F34-20C1-F94B-8087-4B396C1D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65368-3159-8148-96D9-096A3DE8F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B0BD3-FD9A-184E-AE3F-2911F5F91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4231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3052E4-CC32-441B-AB19-B29A5C1C0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056860-BF89-405E-BD0F-13DEC5A1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FAD0C2D-A1DF-494E-860A-CADFD5DBF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2F2AC-3778-43E8-9E82-E65210D39278}" type="datetimeFigureOut">
              <a:rPr lang="nl-NL" smtClean="0"/>
              <a:t>01-04-2021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4C884E0-DF69-4EF0-9A06-C1ED45C0E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BC1F75-56F5-4DAA-B0B6-8973B380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B260A-4A27-4025-8C0B-5E67CCCB516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5864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D96A-CA84-254E-9652-DCA8EC12E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B826B-3691-8241-8478-CA8634C96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C26B5-BA75-5A4E-BD59-3309A5DD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15EA8-7AFD-214E-B2D7-F5560AFD9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52EC7-96DA-9942-B515-0634B338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0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26F7-A35A-154E-86F1-F20C9044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D1090-BF28-FB43-B41C-3763F9BDE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2DE98-BBFE-8643-B0DE-DA83F204A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5F57A-0C94-8846-B4D4-D03C23EB5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A9C7E-BC09-1847-9358-D5AF9765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20A2A-6DA2-1D46-A78B-293564C5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698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9FBFF-971B-F145-9997-78441162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C3DC3-9F76-F64A-893A-009776460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FF5B1-E3CF-2649-9E7C-C6E09CB0C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67C7B-B31A-4A4D-8FD2-8ED0902276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2C81A0-F4C0-F049-A247-29A37899A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F9D433-BBD3-A44B-9404-1D88F50C4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38EEC3-7908-1746-A26C-6ECD2C82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410AAE-036A-3841-844A-AF1A457E3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531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FDDE-EC82-1849-8A88-934BB6F4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E01F5A-3D02-FF45-9E6D-7D88B9357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CA614F-7662-BD48-9092-248AD1CC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20389-C3FA-1142-9533-11BDAE5B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513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2B0D93-F5A7-8F4C-80D2-AFFE6D782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E49063-DBE7-054B-B1A5-E2631C67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685A1-CA07-8540-8C84-8EED0E3D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396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DD7D-D32F-8847-BD2A-1F7B5ECD4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15FE5-07DE-5349-9818-E2CBA122E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3D1C5-EAF2-D541-AEC0-532A19994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515B6-EE9C-9547-A144-A57E46C6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C11BE-2554-6940-887E-4F5E732DC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8EF4B-BCE4-D34E-BD0B-8BF10BDE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500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52C0F-BFB4-8345-AC3E-6F39BEDBD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B241FC-E76F-7742-A0CE-6E9FF73D7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BB861-035D-3445-9E75-F24657A7E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DE9BD-FAFA-F741-96AD-750B3656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140B3-B6A2-2D40-AFA7-568FE2CD4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D4FBE-B2B3-E64E-9190-8FA7D094C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157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9C6C65-FFB4-1F43-A5E7-A62A3996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85492-DF80-A14D-85D6-BD343B7EC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21C8E-7809-AC4E-8666-7368862875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176EA-B9E0-2B4B-80BA-95EF93176A5F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4CBBE-0B6D-1A47-AE1B-CC2835A43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D6A36-E723-C14D-87D2-492CA1EE1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036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733">
                <a:solidFill>
                  <a:schemeClr val="dk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03886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70" r:id="rId2"/>
    <p:sldLayoutId id="2147483671" r:id="rId3"/>
    <p:sldLayoutId id="2147483672" r:id="rId4"/>
    <p:sldLayoutId id="2147483694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733">
                <a:solidFill>
                  <a:schemeClr val="dk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74542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95" r:id="rId4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hyperlink" Target="https://www.researchgate.net/profile/Robert_Van_Der_Willige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" TargetMode="External"/><Relationship Id="rId7" Type="http://schemas.openxmlformats.org/officeDocument/2006/relationships/image" Target="../media/image3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://empoweringthenatives.edublogs.org/2012/03/15/creative-commons-license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oxes in Radial Patterns 01">
            <a:extLst>
              <a:ext uri="{FF2B5EF4-FFF2-40B4-BE49-F238E27FC236}">
                <a16:creationId xmlns:a16="http://schemas.microsoft.com/office/drawing/2014/main" id="{AC4A256E-1022-8841-929E-D34370032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266" y="0"/>
            <a:ext cx="6727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5">
            <a:extLst>
              <a:ext uri="{FF2B5EF4-FFF2-40B4-BE49-F238E27FC236}">
                <a16:creationId xmlns:a16="http://schemas.microsoft.com/office/drawing/2014/main" id="{4AB6C803-3533-2D41-8DFA-84F26FBA5A79}"/>
              </a:ext>
            </a:extLst>
          </p:cNvPr>
          <p:cNvSpPr txBox="1">
            <a:spLocks/>
          </p:cNvSpPr>
          <p:nvPr/>
        </p:nvSpPr>
        <p:spPr>
          <a:xfrm>
            <a:off x="125245" y="223066"/>
            <a:ext cx="6938953" cy="1222129"/>
          </a:xfrm>
          <a:prstGeom prst="rect">
            <a:avLst/>
          </a:prstGeom>
        </p:spPr>
        <p:txBody>
          <a:bodyPr vert="horz" wrap="square" lIns="0" tIns="11303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1219170"/>
            <a:r>
              <a:rPr lang="en-GB" dirty="0" err="1">
                <a:solidFill>
                  <a:srgbClr val="C00000"/>
                </a:solidFill>
              </a:rPr>
              <a:t>Artificiële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Intelligentie</a:t>
            </a:r>
            <a:endParaRPr lang="en-GB" dirty="0">
              <a:solidFill>
                <a:srgbClr val="C00000"/>
              </a:solidFill>
            </a:endParaRPr>
          </a:p>
          <a:p>
            <a:pPr algn="r" defTabSz="1219170"/>
            <a:r>
              <a:rPr lang="en-GB" sz="2000" dirty="0">
                <a:solidFill>
                  <a:srgbClr val="C00000"/>
                </a:solidFill>
              </a:rPr>
              <a:t>RCA AIG 04Q6 </a:t>
            </a:r>
            <a:r>
              <a:rPr lang="en-GB" sz="2000" dirty="0">
                <a:solidFill>
                  <a:srgbClr val="002060"/>
                </a:solidFill>
              </a:rPr>
              <a:t>01 APRIL 2021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CA6633-AFF2-F142-9EDE-FF8D202F93A2}"/>
              </a:ext>
            </a:extLst>
          </p:cNvPr>
          <p:cNvSpPr/>
          <p:nvPr/>
        </p:nvSpPr>
        <p:spPr>
          <a:xfrm>
            <a:off x="10006849" y="6181831"/>
            <a:ext cx="20518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0" err="1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DataLab</a:t>
            </a:r>
            <a:endParaRPr lang="en-US" b="1" kern="0">
              <a:solidFill>
                <a:srgbClr val="C00000"/>
              </a:solidFill>
              <a:latin typeface="Tw Cen Classified MT Std" panose="020B0502020104020603" pitchFamily="34" charset="0"/>
              <a:cs typeface="Arial"/>
              <a:sym typeface="Arial"/>
              <a:rtl val="0"/>
            </a:endParaRPr>
          </a:p>
          <a:p>
            <a:r>
              <a:rPr lang="en-US" sz="1400" b="1" kern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hlinkClick r:id="rId4" tooltip="click for more work by this pers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  <a:rtl val="0"/>
              </a:rPr>
              <a:t>Rob van der Willigen</a:t>
            </a:r>
            <a:endParaRPr lang="en-GB" sz="140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46A69-7C86-D94A-9FBD-37AFA216C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6AAB7F-E4D7-AE4E-873A-4D2841C2A722}"/>
              </a:ext>
            </a:extLst>
          </p:cNvPr>
          <p:cNvSpPr/>
          <p:nvPr/>
        </p:nvSpPr>
        <p:spPr>
          <a:xfrm>
            <a:off x="5624712" y="2581937"/>
            <a:ext cx="55888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i="1">
                <a:solidFill>
                  <a:srgbClr val="002060"/>
                </a:solidFill>
              </a:rPr>
              <a:t>Computational Foundations of </a:t>
            </a:r>
          </a:p>
          <a:p>
            <a:r>
              <a:rPr lang="en-GB" sz="3200" i="1">
                <a:solidFill>
                  <a:srgbClr val="002060"/>
                </a:solidFill>
              </a:rPr>
              <a:t>Machine Learning [ML]</a:t>
            </a:r>
          </a:p>
          <a:p>
            <a:r>
              <a:rPr lang="en-GB" sz="3200" i="1">
                <a:solidFill>
                  <a:srgbClr val="002060"/>
                </a:solidFill>
              </a:rPr>
              <a:t>with Python</a:t>
            </a:r>
            <a:endParaRPr lang="en-GB" sz="32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35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985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Kilometres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Miles</a:t>
            </a:r>
            <a:endParaRPr>
              <a:latin typeface="Roboto"/>
              <a:cs typeface="Robo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62250" y="2381250"/>
            <a:ext cx="6667500" cy="2956560"/>
            <a:chOff x="1238250" y="2381250"/>
            <a:chExt cx="6667500" cy="29565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250" y="2381250"/>
              <a:ext cx="6667499" cy="20954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86000" y="3921990"/>
              <a:ext cx="841375" cy="1405890"/>
            </a:xfrm>
            <a:custGeom>
              <a:avLst/>
              <a:gdLst/>
              <a:ahLst/>
              <a:cxnLst/>
              <a:rect l="l" t="t" r="r" b="b"/>
              <a:pathLst>
                <a:path w="841375" h="1405889">
                  <a:moveTo>
                    <a:pt x="769374" y="246974"/>
                  </a:moveTo>
                  <a:lnTo>
                    <a:pt x="769348" y="203555"/>
                  </a:lnTo>
                  <a:lnTo>
                    <a:pt x="770888" y="159949"/>
                  </a:lnTo>
                  <a:lnTo>
                    <a:pt x="776421" y="117112"/>
                  </a:lnTo>
                  <a:lnTo>
                    <a:pt x="788374" y="75999"/>
                  </a:lnTo>
                  <a:lnTo>
                    <a:pt x="826031" y="34709"/>
                  </a:lnTo>
                  <a:lnTo>
                    <a:pt x="841252" y="17958"/>
                  </a:lnTo>
                  <a:lnTo>
                    <a:pt x="835874" y="9499"/>
                  </a:lnTo>
                  <a:lnTo>
                    <a:pt x="785671" y="3725"/>
                  </a:lnTo>
                  <a:lnTo>
                    <a:pt x="734799" y="1954"/>
                  </a:lnTo>
                  <a:lnTo>
                    <a:pt x="684596" y="6331"/>
                  </a:lnTo>
                  <a:lnTo>
                    <a:pt x="636399" y="18999"/>
                  </a:lnTo>
                  <a:lnTo>
                    <a:pt x="616910" y="24044"/>
                  </a:lnTo>
                  <a:lnTo>
                    <a:pt x="577653" y="33348"/>
                  </a:lnTo>
                  <a:lnTo>
                    <a:pt x="623823" y="48346"/>
                  </a:lnTo>
                  <a:lnTo>
                    <a:pt x="669837" y="51341"/>
                  </a:lnTo>
                  <a:lnTo>
                    <a:pt x="716437" y="48214"/>
                  </a:lnTo>
                  <a:lnTo>
                    <a:pt x="762618" y="40191"/>
                  </a:lnTo>
                  <a:lnTo>
                    <a:pt x="807374" y="28499"/>
                  </a:lnTo>
                  <a:lnTo>
                    <a:pt x="838789" y="2798"/>
                  </a:lnTo>
                  <a:lnTo>
                    <a:pt x="835874" y="0"/>
                  </a:lnTo>
                  <a:lnTo>
                    <a:pt x="793568" y="11209"/>
                  </a:lnTo>
                  <a:lnTo>
                    <a:pt x="753923" y="27130"/>
                  </a:lnTo>
                  <a:lnTo>
                    <a:pt x="716780" y="47414"/>
                  </a:lnTo>
                  <a:lnTo>
                    <a:pt x="681978" y="71712"/>
                  </a:lnTo>
                  <a:lnTo>
                    <a:pt x="649359" y="99675"/>
                  </a:lnTo>
                  <a:lnTo>
                    <a:pt x="618763" y="130954"/>
                  </a:lnTo>
                  <a:lnTo>
                    <a:pt x="590030" y="165202"/>
                  </a:lnTo>
                  <a:lnTo>
                    <a:pt x="563001" y="202070"/>
                  </a:lnTo>
                  <a:lnTo>
                    <a:pt x="537516" y="241208"/>
                  </a:lnTo>
                  <a:lnTo>
                    <a:pt x="513415" y="282269"/>
                  </a:lnTo>
                  <a:lnTo>
                    <a:pt x="490539" y="324903"/>
                  </a:lnTo>
                  <a:lnTo>
                    <a:pt x="468729" y="368762"/>
                  </a:lnTo>
                  <a:lnTo>
                    <a:pt x="447824" y="413497"/>
                  </a:lnTo>
                  <a:lnTo>
                    <a:pt x="427666" y="458761"/>
                  </a:lnTo>
                  <a:lnTo>
                    <a:pt x="408094" y="504203"/>
                  </a:lnTo>
                  <a:lnTo>
                    <a:pt x="388949" y="549476"/>
                  </a:lnTo>
                  <a:lnTo>
                    <a:pt x="370072" y="594230"/>
                  </a:lnTo>
                  <a:lnTo>
                    <a:pt x="351303" y="638118"/>
                  </a:lnTo>
                  <a:lnTo>
                    <a:pt x="332482" y="680791"/>
                  </a:lnTo>
                  <a:lnTo>
                    <a:pt x="313449" y="721899"/>
                  </a:lnTo>
                  <a:lnTo>
                    <a:pt x="291797" y="767145"/>
                  </a:lnTo>
                  <a:lnTo>
                    <a:pt x="270071" y="812365"/>
                  </a:lnTo>
                  <a:lnTo>
                    <a:pt x="248314" y="857578"/>
                  </a:lnTo>
                  <a:lnTo>
                    <a:pt x="226568" y="902801"/>
                  </a:lnTo>
                  <a:lnTo>
                    <a:pt x="204875" y="948051"/>
                  </a:lnTo>
                  <a:lnTo>
                    <a:pt x="183276" y="993344"/>
                  </a:lnTo>
                  <a:lnTo>
                    <a:pt x="161812" y="1038699"/>
                  </a:lnTo>
                  <a:lnTo>
                    <a:pt x="140526" y="1084132"/>
                  </a:lnTo>
                  <a:lnTo>
                    <a:pt x="119460" y="1129661"/>
                  </a:lnTo>
                  <a:lnTo>
                    <a:pt x="98654" y="1175303"/>
                  </a:lnTo>
                  <a:lnTo>
                    <a:pt x="78151" y="1221074"/>
                  </a:lnTo>
                  <a:lnTo>
                    <a:pt x="57992" y="1266992"/>
                  </a:lnTo>
                  <a:lnTo>
                    <a:pt x="38220" y="1313074"/>
                  </a:lnTo>
                  <a:lnTo>
                    <a:pt x="18875" y="1359338"/>
                  </a:lnTo>
                  <a:lnTo>
                    <a:pt x="0" y="1405799"/>
                  </a:lnTo>
                </a:path>
              </a:pathLst>
            </a:custGeom>
            <a:ln w="19049">
              <a:solidFill>
                <a:srgbClr val="0F9D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06654" y="3798714"/>
              <a:ext cx="868680" cy="914400"/>
            </a:xfrm>
            <a:custGeom>
              <a:avLst/>
              <a:gdLst/>
              <a:ahLst/>
              <a:cxnLst/>
              <a:rect l="l" t="t" r="r" b="b"/>
              <a:pathLst>
                <a:path w="868679" h="914400">
                  <a:moveTo>
                    <a:pt x="868273" y="914326"/>
                  </a:moveTo>
                  <a:lnTo>
                    <a:pt x="823740" y="901226"/>
                  </a:lnTo>
                  <a:lnTo>
                    <a:pt x="781435" y="883678"/>
                  </a:lnTo>
                  <a:lnTo>
                    <a:pt x="741206" y="862060"/>
                  </a:lnTo>
                  <a:lnTo>
                    <a:pt x="702900" y="836751"/>
                  </a:lnTo>
                  <a:lnTo>
                    <a:pt x="666363" y="808128"/>
                  </a:lnTo>
                  <a:lnTo>
                    <a:pt x="631444" y="776568"/>
                  </a:lnTo>
                  <a:lnTo>
                    <a:pt x="597990" y="742450"/>
                  </a:lnTo>
                  <a:lnTo>
                    <a:pt x="565847" y="706151"/>
                  </a:lnTo>
                  <a:lnTo>
                    <a:pt x="534864" y="668048"/>
                  </a:lnTo>
                  <a:lnTo>
                    <a:pt x="504886" y="628520"/>
                  </a:lnTo>
                  <a:lnTo>
                    <a:pt x="475763" y="587943"/>
                  </a:lnTo>
                  <a:lnTo>
                    <a:pt x="447341" y="546696"/>
                  </a:lnTo>
                  <a:lnTo>
                    <a:pt x="419466" y="505157"/>
                  </a:lnTo>
                  <a:lnTo>
                    <a:pt x="391988" y="463702"/>
                  </a:lnTo>
                  <a:lnTo>
                    <a:pt x="364752" y="422711"/>
                  </a:lnTo>
                  <a:lnTo>
                    <a:pt x="337606" y="382560"/>
                  </a:lnTo>
                  <a:lnTo>
                    <a:pt x="310398" y="343626"/>
                  </a:lnTo>
                  <a:lnTo>
                    <a:pt x="282207" y="305549"/>
                  </a:lnTo>
                  <a:lnTo>
                    <a:pt x="252674" y="268396"/>
                  </a:lnTo>
                  <a:lnTo>
                    <a:pt x="221830" y="232266"/>
                  </a:lnTo>
                  <a:lnTo>
                    <a:pt x="189706" y="197258"/>
                  </a:lnTo>
                  <a:lnTo>
                    <a:pt x="156335" y="163475"/>
                  </a:lnTo>
                  <a:lnTo>
                    <a:pt x="121747" y="131014"/>
                  </a:lnTo>
                  <a:lnTo>
                    <a:pt x="85973" y="99976"/>
                  </a:lnTo>
                  <a:lnTo>
                    <a:pt x="74327" y="86604"/>
                  </a:lnTo>
                  <a:lnTo>
                    <a:pt x="54355" y="63046"/>
                  </a:lnTo>
                  <a:lnTo>
                    <a:pt x="35761" y="43522"/>
                  </a:lnTo>
                  <a:lnTo>
                    <a:pt x="28248" y="42251"/>
                  </a:lnTo>
                  <a:lnTo>
                    <a:pt x="33927" y="73726"/>
                  </a:lnTo>
                  <a:lnTo>
                    <a:pt x="44460" y="122444"/>
                  </a:lnTo>
                  <a:lnTo>
                    <a:pt x="54905" y="167942"/>
                  </a:lnTo>
                  <a:lnTo>
                    <a:pt x="60323" y="189751"/>
                  </a:lnTo>
                  <a:lnTo>
                    <a:pt x="62691" y="199511"/>
                  </a:lnTo>
                  <a:lnTo>
                    <a:pt x="40421" y="161756"/>
                  </a:lnTo>
                  <a:lnTo>
                    <a:pt x="23850" y="125835"/>
                  </a:lnTo>
                  <a:lnTo>
                    <a:pt x="9032" y="86280"/>
                  </a:lnTo>
                  <a:lnTo>
                    <a:pt x="0" y="48887"/>
                  </a:lnTo>
                  <a:lnTo>
                    <a:pt x="786" y="19454"/>
                  </a:lnTo>
                  <a:lnTo>
                    <a:pt x="15423" y="3776"/>
                  </a:lnTo>
                  <a:lnTo>
                    <a:pt x="53817" y="0"/>
                  </a:lnTo>
                  <a:lnTo>
                    <a:pt x="102086" y="3791"/>
                  </a:lnTo>
                  <a:lnTo>
                    <a:pt x="145909" y="12035"/>
                  </a:lnTo>
                  <a:lnTo>
                    <a:pt x="170962" y="21619"/>
                  </a:lnTo>
                  <a:lnTo>
                    <a:pt x="162923" y="29426"/>
                  </a:lnTo>
                  <a:lnTo>
                    <a:pt x="128027" y="34331"/>
                  </a:lnTo>
                  <a:lnTo>
                    <a:pt x="92729" y="36106"/>
                  </a:lnTo>
                  <a:lnTo>
                    <a:pt x="57259" y="36148"/>
                  </a:lnTo>
                  <a:lnTo>
                    <a:pt x="21848" y="35851"/>
                  </a:lnTo>
                </a:path>
              </a:pathLst>
            </a:custGeom>
            <a:ln w="19049">
              <a:solidFill>
                <a:srgbClr val="E0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475901" y="5502738"/>
            <a:ext cx="23641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134745" algn="l"/>
              </a:tabLst>
            </a:pPr>
            <a:r>
              <a:rPr sz="1400" b="1" spc="-60">
                <a:solidFill>
                  <a:srgbClr val="0F9D58"/>
                </a:solidFill>
                <a:latin typeface="Arial"/>
                <a:cs typeface="Arial"/>
              </a:rPr>
              <a:t>try</a:t>
            </a:r>
            <a:r>
              <a:rPr sz="1400" b="1" spc="140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75">
                <a:solidFill>
                  <a:srgbClr val="0F9D58"/>
                </a:solidFill>
                <a:latin typeface="Arial"/>
                <a:cs typeface="Arial"/>
              </a:rPr>
              <a:t>a</a:t>
            </a:r>
            <a:r>
              <a:rPr sz="1400" b="1" spc="135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155">
                <a:solidFill>
                  <a:srgbClr val="0F9D58"/>
                </a:solidFill>
                <a:latin typeface="Arial"/>
                <a:cs typeface="Arial"/>
              </a:rPr>
              <a:t>model</a:t>
            </a:r>
            <a:r>
              <a:rPr sz="1400" b="1" spc="140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55">
                <a:solidFill>
                  <a:srgbClr val="0F9D58"/>
                </a:solidFill>
                <a:latin typeface="Arial"/>
                <a:cs typeface="Arial"/>
              </a:rPr>
              <a:t>-	</a:t>
            </a:r>
            <a:r>
              <a:rPr sz="1400" b="1" spc="-125">
                <a:solidFill>
                  <a:srgbClr val="0F9D58"/>
                </a:solidFill>
                <a:latin typeface="Arial"/>
                <a:cs typeface="Arial"/>
              </a:rPr>
              <a:t>this</a:t>
            </a:r>
            <a:r>
              <a:rPr sz="1400" b="1" spc="120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155">
                <a:solidFill>
                  <a:srgbClr val="0F9D58"/>
                </a:solidFill>
                <a:latin typeface="Arial"/>
                <a:cs typeface="Arial"/>
              </a:rPr>
              <a:t>one</a:t>
            </a:r>
            <a:r>
              <a:rPr sz="1400" b="1" spc="-110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105">
                <a:solidFill>
                  <a:srgbClr val="0F9D58"/>
                </a:solidFill>
                <a:latin typeface="Arial"/>
                <a:cs typeface="Arial"/>
              </a:rPr>
              <a:t>is</a:t>
            </a:r>
            <a:r>
              <a:rPr sz="1400" b="1" spc="114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135">
                <a:solidFill>
                  <a:srgbClr val="0F9D58"/>
                </a:solidFill>
                <a:latin typeface="Arial"/>
                <a:cs typeface="Arial"/>
              </a:rPr>
              <a:t>linear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56626" y="4829438"/>
            <a:ext cx="20097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145">
                <a:solidFill>
                  <a:srgbClr val="CC0000"/>
                </a:solidFill>
                <a:latin typeface="Arial"/>
                <a:cs typeface="Arial"/>
              </a:rPr>
              <a:t>random</a:t>
            </a:r>
            <a:r>
              <a:rPr sz="1400" b="1" spc="-12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00" b="1" spc="-120">
                <a:solidFill>
                  <a:srgbClr val="CC0000"/>
                </a:solidFill>
                <a:latin typeface="Arial"/>
                <a:cs typeface="Arial"/>
              </a:rPr>
              <a:t>starting</a:t>
            </a:r>
            <a:r>
              <a:rPr sz="1400" b="1" spc="11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00" b="1" spc="-85">
                <a:solidFill>
                  <a:srgbClr val="CC0000"/>
                </a:solidFill>
                <a:latin typeface="Arial"/>
                <a:cs typeface="Arial"/>
              </a:rPr>
              <a:t>parameter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E5B43A-4361-D840-8248-999829EE7AFF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BA3CF5-D918-BD4F-8CD9-48924EC10DDD}"/>
              </a:ext>
            </a:extLst>
          </p:cNvPr>
          <p:cNvSpPr/>
          <p:nvPr/>
        </p:nvSpPr>
        <p:spPr>
          <a:xfrm>
            <a:off x="2677436" y="1051736"/>
            <a:ext cx="68371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The Concept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693399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985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Kilometres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Miles</a:t>
            </a:r>
            <a:endParaRPr>
              <a:latin typeface="Roboto"/>
              <a:cs typeface="Robo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86000" y="1828800"/>
            <a:ext cx="7620000" cy="4258310"/>
            <a:chOff x="762000" y="1828800"/>
            <a:chExt cx="7620000" cy="42583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1828800"/>
              <a:ext cx="7619999" cy="3809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85078" y="5547201"/>
              <a:ext cx="1028065" cy="530225"/>
            </a:xfrm>
            <a:custGeom>
              <a:avLst/>
              <a:gdLst/>
              <a:ahLst/>
              <a:cxnLst/>
              <a:rect l="l" t="t" r="r" b="b"/>
              <a:pathLst>
                <a:path w="1028064" h="530225">
                  <a:moveTo>
                    <a:pt x="1028047" y="522424"/>
                  </a:moveTo>
                  <a:lnTo>
                    <a:pt x="980412" y="522983"/>
                  </a:lnTo>
                  <a:lnTo>
                    <a:pt x="931591" y="524379"/>
                  </a:lnTo>
                  <a:lnTo>
                    <a:pt x="881875" y="526198"/>
                  </a:lnTo>
                  <a:lnTo>
                    <a:pt x="831557" y="528023"/>
                  </a:lnTo>
                  <a:lnTo>
                    <a:pt x="780930" y="529438"/>
                  </a:lnTo>
                  <a:lnTo>
                    <a:pt x="730284" y="530028"/>
                  </a:lnTo>
                  <a:lnTo>
                    <a:pt x="679914" y="529374"/>
                  </a:lnTo>
                  <a:lnTo>
                    <a:pt x="630110" y="527063"/>
                  </a:lnTo>
                  <a:lnTo>
                    <a:pt x="581166" y="522677"/>
                  </a:lnTo>
                  <a:lnTo>
                    <a:pt x="533373" y="515799"/>
                  </a:lnTo>
                  <a:lnTo>
                    <a:pt x="487025" y="506015"/>
                  </a:lnTo>
                  <a:lnTo>
                    <a:pt x="442412" y="492908"/>
                  </a:lnTo>
                  <a:lnTo>
                    <a:pt x="399829" y="476062"/>
                  </a:lnTo>
                  <a:lnTo>
                    <a:pt x="359566" y="455060"/>
                  </a:lnTo>
                  <a:lnTo>
                    <a:pt x="321916" y="429486"/>
                  </a:lnTo>
                  <a:lnTo>
                    <a:pt x="287172" y="398924"/>
                  </a:lnTo>
                  <a:lnTo>
                    <a:pt x="249978" y="359596"/>
                  </a:lnTo>
                  <a:lnTo>
                    <a:pt x="214771" y="318427"/>
                  </a:lnTo>
                  <a:lnTo>
                    <a:pt x="181245" y="275774"/>
                  </a:lnTo>
                  <a:lnTo>
                    <a:pt x="149094" y="231993"/>
                  </a:lnTo>
                  <a:lnTo>
                    <a:pt x="118013" y="187441"/>
                  </a:lnTo>
                  <a:lnTo>
                    <a:pt x="87697" y="142474"/>
                  </a:lnTo>
                  <a:lnTo>
                    <a:pt x="67600" y="100630"/>
                  </a:lnTo>
                  <a:lnTo>
                    <a:pt x="47808" y="51842"/>
                  </a:lnTo>
                  <a:lnTo>
                    <a:pt x="26585" y="17500"/>
                  </a:lnTo>
                  <a:lnTo>
                    <a:pt x="2197" y="18999"/>
                  </a:lnTo>
                  <a:lnTo>
                    <a:pt x="0" y="37428"/>
                  </a:lnTo>
                  <a:lnTo>
                    <a:pt x="4558" y="78127"/>
                  </a:lnTo>
                  <a:lnTo>
                    <a:pt x="12686" y="139132"/>
                  </a:lnTo>
                  <a:lnTo>
                    <a:pt x="21197" y="218474"/>
                  </a:lnTo>
                  <a:lnTo>
                    <a:pt x="21673" y="251251"/>
                  </a:lnTo>
                  <a:lnTo>
                    <a:pt x="20770" y="283605"/>
                  </a:lnTo>
                  <a:lnTo>
                    <a:pt x="22456" y="302387"/>
                  </a:lnTo>
                  <a:lnTo>
                    <a:pt x="30697" y="294449"/>
                  </a:lnTo>
                  <a:lnTo>
                    <a:pt x="43747" y="251935"/>
                  </a:lnTo>
                  <a:lnTo>
                    <a:pt x="45378" y="206725"/>
                  </a:lnTo>
                  <a:lnTo>
                    <a:pt x="40484" y="159975"/>
                  </a:lnTo>
                  <a:lnTo>
                    <a:pt x="33959" y="112840"/>
                  </a:lnTo>
                  <a:lnTo>
                    <a:pt x="30697" y="66474"/>
                  </a:lnTo>
                  <a:lnTo>
                    <a:pt x="27591" y="46999"/>
                  </a:lnTo>
                  <a:lnTo>
                    <a:pt x="22416" y="25618"/>
                  </a:lnTo>
                  <a:lnTo>
                    <a:pt x="21381" y="8047"/>
                  </a:lnTo>
                  <a:lnTo>
                    <a:pt x="30697" y="0"/>
                  </a:lnTo>
                  <a:lnTo>
                    <a:pt x="76961" y="362"/>
                  </a:lnTo>
                  <a:lnTo>
                    <a:pt x="122914" y="7628"/>
                  </a:lnTo>
                  <a:lnTo>
                    <a:pt x="168531" y="19464"/>
                  </a:lnTo>
                  <a:lnTo>
                    <a:pt x="213791" y="33533"/>
                  </a:lnTo>
                  <a:lnTo>
                    <a:pt x="258672" y="47499"/>
                  </a:lnTo>
                  <a:lnTo>
                    <a:pt x="279847" y="52371"/>
                  </a:lnTo>
                  <a:lnTo>
                    <a:pt x="300702" y="56663"/>
                  </a:lnTo>
                  <a:lnTo>
                    <a:pt x="312410" y="61117"/>
                  </a:lnTo>
                  <a:lnTo>
                    <a:pt x="306147" y="66474"/>
                  </a:lnTo>
                  <a:lnTo>
                    <a:pt x="260343" y="76891"/>
                  </a:lnTo>
                  <a:lnTo>
                    <a:pt x="213324" y="79808"/>
                  </a:lnTo>
                  <a:lnTo>
                    <a:pt x="165495" y="77725"/>
                  </a:lnTo>
                  <a:lnTo>
                    <a:pt x="117260" y="73141"/>
                  </a:lnTo>
                  <a:lnTo>
                    <a:pt x="69026" y="68558"/>
                  </a:lnTo>
                  <a:lnTo>
                    <a:pt x="21197" y="66474"/>
                  </a:lnTo>
                </a:path>
              </a:pathLst>
            </a:custGeom>
            <a:ln w="1904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642969" y="5804434"/>
            <a:ext cx="14376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25">
                <a:solidFill>
                  <a:srgbClr val="CC0000"/>
                </a:solidFill>
                <a:latin typeface="Arial"/>
                <a:cs typeface="Arial"/>
              </a:rPr>
              <a:t>not</a:t>
            </a:r>
            <a:r>
              <a:rPr sz="3000" spc="22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3000" spc="-140">
                <a:solidFill>
                  <a:srgbClr val="CC0000"/>
                </a:solidFill>
                <a:latin typeface="Arial"/>
                <a:cs typeface="Arial"/>
              </a:rPr>
              <a:t>great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E3F3CC-134D-184B-BBD8-34A23EBD1B95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945F30-FAB1-F044-999E-097DB1E64566}"/>
              </a:ext>
            </a:extLst>
          </p:cNvPr>
          <p:cNvSpPr/>
          <p:nvPr/>
        </p:nvSpPr>
        <p:spPr>
          <a:xfrm>
            <a:off x="2677436" y="1051736"/>
            <a:ext cx="68371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The Concept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297847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985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Kilometres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Miles</a:t>
            </a:r>
            <a:endParaRPr>
              <a:latin typeface="Roboto"/>
              <a:cs typeface="Robo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86000" y="1828800"/>
            <a:ext cx="7620000" cy="4258310"/>
            <a:chOff x="762000" y="1828800"/>
            <a:chExt cx="7620000" cy="42583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1828800"/>
              <a:ext cx="7619999" cy="3809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85078" y="5547201"/>
              <a:ext cx="1028065" cy="530225"/>
            </a:xfrm>
            <a:custGeom>
              <a:avLst/>
              <a:gdLst/>
              <a:ahLst/>
              <a:cxnLst/>
              <a:rect l="l" t="t" r="r" b="b"/>
              <a:pathLst>
                <a:path w="1028064" h="530225">
                  <a:moveTo>
                    <a:pt x="1028047" y="522424"/>
                  </a:moveTo>
                  <a:lnTo>
                    <a:pt x="980412" y="522983"/>
                  </a:lnTo>
                  <a:lnTo>
                    <a:pt x="931591" y="524379"/>
                  </a:lnTo>
                  <a:lnTo>
                    <a:pt x="881875" y="526198"/>
                  </a:lnTo>
                  <a:lnTo>
                    <a:pt x="831557" y="528023"/>
                  </a:lnTo>
                  <a:lnTo>
                    <a:pt x="780930" y="529438"/>
                  </a:lnTo>
                  <a:lnTo>
                    <a:pt x="730284" y="530028"/>
                  </a:lnTo>
                  <a:lnTo>
                    <a:pt x="679914" y="529374"/>
                  </a:lnTo>
                  <a:lnTo>
                    <a:pt x="630110" y="527063"/>
                  </a:lnTo>
                  <a:lnTo>
                    <a:pt x="581166" y="522677"/>
                  </a:lnTo>
                  <a:lnTo>
                    <a:pt x="533373" y="515799"/>
                  </a:lnTo>
                  <a:lnTo>
                    <a:pt x="487025" y="506015"/>
                  </a:lnTo>
                  <a:lnTo>
                    <a:pt x="442412" y="492908"/>
                  </a:lnTo>
                  <a:lnTo>
                    <a:pt x="399829" y="476062"/>
                  </a:lnTo>
                  <a:lnTo>
                    <a:pt x="359566" y="455060"/>
                  </a:lnTo>
                  <a:lnTo>
                    <a:pt x="321916" y="429486"/>
                  </a:lnTo>
                  <a:lnTo>
                    <a:pt x="287172" y="398924"/>
                  </a:lnTo>
                  <a:lnTo>
                    <a:pt x="249978" y="359596"/>
                  </a:lnTo>
                  <a:lnTo>
                    <a:pt x="214771" y="318427"/>
                  </a:lnTo>
                  <a:lnTo>
                    <a:pt x="181245" y="275774"/>
                  </a:lnTo>
                  <a:lnTo>
                    <a:pt x="149094" y="231993"/>
                  </a:lnTo>
                  <a:lnTo>
                    <a:pt x="118013" y="187441"/>
                  </a:lnTo>
                  <a:lnTo>
                    <a:pt x="87697" y="142474"/>
                  </a:lnTo>
                  <a:lnTo>
                    <a:pt x="67600" y="100630"/>
                  </a:lnTo>
                  <a:lnTo>
                    <a:pt x="47808" y="51842"/>
                  </a:lnTo>
                  <a:lnTo>
                    <a:pt x="26585" y="17500"/>
                  </a:lnTo>
                  <a:lnTo>
                    <a:pt x="2197" y="18999"/>
                  </a:lnTo>
                  <a:lnTo>
                    <a:pt x="0" y="37428"/>
                  </a:lnTo>
                  <a:lnTo>
                    <a:pt x="4558" y="78127"/>
                  </a:lnTo>
                  <a:lnTo>
                    <a:pt x="12686" y="139132"/>
                  </a:lnTo>
                  <a:lnTo>
                    <a:pt x="21197" y="218474"/>
                  </a:lnTo>
                  <a:lnTo>
                    <a:pt x="21673" y="251251"/>
                  </a:lnTo>
                  <a:lnTo>
                    <a:pt x="20770" y="283605"/>
                  </a:lnTo>
                  <a:lnTo>
                    <a:pt x="22456" y="302387"/>
                  </a:lnTo>
                  <a:lnTo>
                    <a:pt x="30697" y="294449"/>
                  </a:lnTo>
                  <a:lnTo>
                    <a:pt x="43747" y="251935"/>
                  </a:lnTo>
                  <a:lnTo>
                    <a:pt x="45378" y="206725"/>
                  </a:lnTo>
                  <a:lnTo>
                    <a:pt x="40484" y="159975"/>
                  </a:lnTo>
                  <a:lnTo>
                    <a:pt x="33959" y="112840"/>
                  </a:lnTo>
                  <a:lnTo>
                    <a:pt x="30697" y="66474"/>
                  </a:lnTo>
                  <a:lnTo>
                    <a:pt x="27591" y="46999"/>
                  </a:lnTo>
                  <a:lnTo>
                    <a:pt x="22416" y="25618"/>
                  </a:lnTo>
                  <a:lnTo>
                    <a:pt x="21381" y="8047"/>
                  </a:lnTo>
                  <a:lnTo>
                    <a:pt x="30697" y="0"/>
                  </a:lnTo>
                  <a:lnTo>
                    <a:pt x="76961" y="362"/>
                  </a:lnTo>
                  <a:lnTo>
                    <a:pt x="122914" y="7628"/>
                  </a:lnTo>
                  <a:lnTo>
                    <a:pt x="168531" y="19464"/>
                  </a:lnTo>
                  <a:lnTo>
                    <a:pt x="213791" y="33533"/>
                  </a:lnTo>
                  <a:lnTo>
                    <a:pt x="258672" y="47499"/>
                  </a:lnTo>
                  <a:lnTo>
                    <a:pt x="279847" y="52371"/>
                  </a:lnTo>
                  <a:lnTo>
                    <a:pt x="300702" y="56663"/>
                  </a:lnTo>
                  <a:lnTo>
                    <a:pt x="312410" y="61117"/>
                  </a:lnTo>
                  <a:lnTo>
                    <a:pt x="306147" y="66474"/>
                  </a:lnTo>
                  <a:lnTo>
                    <a:pt x="260343" y="76891"/>
                  </a:lnTo>
                  <a:lnTo>
                    <a:pt x="213324" y="79808"/>
                  </a:lnTo>
                  <a:lnTo>
                    <a:pt x="165495" y="77725"/>
                  </a:lnTo>
                  <a:lnTo>
                    <a:pt x="117260" y="73141"/>
                  </a:lnTo>
                  <a:lnTo>
                    <a:pt x="69026" y="68558"/>
                  </a:lnTo>
                  <a:lnTo>
                    <a:pt x="21197" y="66474"/>
                  </a:lnTo>
                </a:path>
              </a:pathLst>
            </a:custGeom>
            <a:ln w="19049">
              <a:solidFill>
                <a:srgbClr val="0F9D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730372" y="5766460"/>
            <a:ext cx="9899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20">
                <a:solidFill>
                  <a:srgbClr val="0F9D58"/>
                </a:solidFill>
                <a:latin typeface="Arial"/>
                <a:cs typeface="Arial"/>
              </a:rPr>
              <a:t>better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D2A89B-8E23-5F43-A127-E9038106EA19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200940-9B9A-0B47-9469-E4E2547B49A8}"/>
              </a:ext>
            </a:extLst>
          </p:cNvPr>
          <p:cNvSpPr/>
          <p:nvPr/>
        </p:nvSpPr>
        <p:spPr>
          <a:xfrm>
            <a:off x="2677436" y="1051736"/>
            <a:ext cx="68371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The Concept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660947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985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Kilometres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Miles</a:t>
            </a:r>
            <a:endParaRPr>
              <a:latin typeface="Roboto"/>
              <a:cs typeface="Robo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86000" y="1828800"/>
            <a:ext cx="7620000" cy="4258310"/>
            <a:chOff x="762000" y="1828800"/>
            <a:chExt cx="7620000" cy="42583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1828800"/>
              <a:ext cx="7619999" cy="3809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85078" y="5547201"/>
              <a:ext cx="1028065" cy="530225"/>
            </a:xfrm>
            <a:custGeom>
              <a:avLst/>
              <a:gdLst/>
              <a:ahLst/>
              <a:cxnLst/>
              <a:rect l="l" t="t" r="r" b="b"/>
              <a:pathLst>
                <a:path w="1028064" h="530225">
                  <a:moveTo>
                    <a:pt x="1028047" y="522424"/>
                  </a:moveTo>
                  <a:lnTo>
                    <a:pt x="980412" y="522983"/>
                  </a:lnTo>
                  <a:lnTo>
                    <a:pt x="931591" y="524379"/>
                  </a:lnTo>
                  <a:lnTo>
                    <a:pt x="881875" y="526198"/>
                  </a:lnTo>
                  <a:lnTo>
                    <a:pt x="831557" y="528023"/>
                  </a:lnTo>
                  <a:lnTo>
                    <a:pt x="780930" y="529438"/>
                  </a:lnTo>
                  <a:lnTo>
                    <a:pt x="730284" y="530028"/>
                  </a:lnTo>
                  <a:lnTo>
                    <a:pt x="679914" y="529374"/>
                  </a:lnTo>
                  <a:lnTo>
                    <a:pt x="630110" y="527063"/>
                  </a:lnTo>
                  <a:lnTo>
                    <a:pt x="581166" y="522677"/>
                  </a:lnTo>
                  <a:lnTo>
                    <a:pt x="533373" y="515799"/>
                  </a:lnTo>
                  <a:lnTo>
                    <a:pt x="487025" y="506015"/>
                  </a:lnTo>
                  <a:lnTo>
                    <a:pt x="442412" y="492908"/>
                  </a:lnTo>
                  <a:lnTo>
                    <a:pt x="399829" y="476062"/>
                  </a:lnTo>
                  <a:lnTo>
                    <a:pt x="359566" y="455060"/>
                  </a:lnTo>
                  <a:lnTo>
                    <a:pt x="321916" y="429486"/>
                  </a:lnTo>
                  <a:lnTo>
                    <a:pt x="287172" y="398924"/>
                  </a:lnTo>
                  <a:lnTo>
                    <a:pt x="249978" y="359596"/>
                  </a:lnTo>
                  <a:lnTo>
                    <a:pt x="214771" y="318427"/>
                  </a:lnTo>
                  <a:lnTo>
                    <a:pt x="181245" y="275774"/>
                  </a:lnTo>
                  <a:lnTo>
                    <a:pt x="149094" y="231993"/>
                  </a:lnTo>
                  <a:lnTo>
                    <a:pt x="118013" y="187441"/>
                  </a:lnTo>
                  <a:lnTo>
                    <a:pt x="87697" y="142474"/>
                  </a:lnTo>
                  <a:lnTo>
                    <a:pt x="67600" y="100630"/>
                  </a:lnTo>
                  <a:lnTo>
                    <a:pt x="47808" y="51842"/>
                  </a:lnTo>
                  <a:lnTo>
                    <a:pt x="26585" y="17500"/>
                  </a:lnTo>
                  <a:lnTo>
                    <a:pt x="2197" y="18999"/>
                  </a:lnTo>
                  <a:lnTo>
                    <a:pt x="0" y="37428"/>
                  </a:lnTo>
                  <a:lnTo>
                    <a:pt x="4558" y="78127"/>
                  </a:lnTo>
                  <a:lnTo>
                    <a:pt x="12686" y="139132"/>
                  </a:lnTo>
                  <a:lnTo>
                    <a:pt x="21197" y="218474"/>
                  </a:lnTo>
                  <a:lnTo>
                    <a:pt x="21673" y="251251"/>
                  </a:lnTo>
                  <a:lnTo>
                    <a:pt x="20770" y="283605"/>
                  </a:lnTo>
                  <a:lnTo>
                    <a:pt x="22456" y="302387"/>
                  </a:lnTo>
                  <a:lnTo>
                    <a:pt x="30697" y="294449"/>
                  </a:lnTo>
                  <a:lnTo>
                    <a:pt x="43747" y="251935"/>
                  </a:lnTo>
                  <a:lnTo>
                    <a:pt x="45378" y="206725"/>
                  </a:lnTo>
                  <a:lnTo>
                    <a:pt x="40484" y="159975"/>
                  </a:lnTo>
                  <a:lnTo>
                    <a:pt x="33959" y="112840"/>
                  </a:lnTo>
                  <a:lnTo>
                    <a:pt x="30697" y="66474"/>
                  </a:lnTo>
                  <a:lnTo>
                    <a:pt x="27591" y="46999"/>
                  </a:lnTo>
                  <a:lnTo>
                    <a:pt x="22416" y="25618"/>
                  </a:lnTo>
                  <a:lnTo>
                    <a:pt x="21381" y="8047"/>
                  </a:lnTo>
                  <a:lnTo>
                    <a:pt x="30697" y="0"/>
                  </a:lnTo>
                  <a:lnTo>
                    <a:pt x="76961" y="362"/>
                  </a:lnTo>
                  <a:lnTo>
                    <a:pt x="122914" y="7628"/>
                  </a:lnTo>
                  <a:lnTo>
                    <a:pt x="168531" y="19464"/>
                  </a:lnTo>
                  <a:lnTo>
                    <a:pt x="213791" y="33533"/>
                  </a:lnTo>
                  <a:lnTo>
                    <a:pt x="258672" y="47499"/>
                  </a:lnTo>
                  <a:lnTo>
                    <a:pt x="279847" y="52371"/>
                  </a:lnTo>
                  <a:lnTo>
                    <a:pt x="300702" y="56663"/>
                  </a:lnTo>
                  <a:lnTo>
                    <a:pt x="312410" y="61117"/>
                  </a:lnTo>
                  <a:lnTo>
                    <a:pt x="306147" y="66474"/>
                  </a:lnTo>
                  <a:lnTo>
                    <a:pt x="260343" y="76891"/>
                  </a:lnTo>
                  <a:lnTo>
                    <a:pt x="213324" y="79808"/>
                  </a:lnTo>
                  <a:lnTo>
                    <a:pt x="165495" y="77725"/>
                  </a:lnTo>
                  <a:lnTo>
                    <a:pt x="117260" y="73141"/>
                  </a:lnTo>
                  <a:lnTo>
                    <a:pt x="69026" y="68558"/>
                  </a:lnTo>
                  <a:lnTo>
                    <a:pt x="21197" y="66474"/>
                  </a:lnTo>
                </a:path>
              </a:pathLst>
            </a:custGeom>
            <a:ln w="1904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632517" y="5766460"/>
            <a:ext cx="11849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95">
                <a:solidFill>
                  <a:srgbClr val="CC0000"/>
                </a:solidFill>
                <a:latin typeface="Arial"/>
                <a:cs typeface="Arial"/>
              </a:rPr>
              <a:t>worse</a:t>
            </a:r>
            <a:r>
              <a:rPr sz="3000" spc="21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3000" spc="-390">
                <a:solidFill>
                  <a:srgbClr val="CC0000"/>
                </a:solidFill>
                <a:latin typeface="Arial"/>
                <a:cs typeface="Arial"/>
              </a:rPr>
              <a:t>!</a:t>
            </a:r>
            <a:endParaRPr sz="3000"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33DB16-DFD5-A443-9795-9FE3B4752188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3E2216-A14C-1B4E-82FC-598B25DFFB6E}"/>
              </a:ext>
            </a:extLst>
          </p:cNvPr>
          <p:cNvSpPr/>
          <p:nvPr/>
        </p:nvSpPr>
        <p:spPr>
          <a:xfrm>
            <a:off x="2677436" y="1051736"/>
            <a:ext cx="68371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The Concept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050948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551250" y="2276608"/>
            <a:ext cx="7366000" cy="4080510"/>
            <a:chOff x="762000" y="1828800"/>
            <a:chExt cx="7620000" cy="42964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1828800"/>
              <a:ext cx="7619999" cy="3809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42603" y="5585176"/>
              <a:ext cx="1028065" cy="530225"/>
            </a:xfrm>
            <a:custGeom>
              <a:avLst/>
              <a:gdLst/>
              <a:ahLst/>
              <a:cxnLst/>
              <a:rect l="l" t="t" r="r" b="b"/>
              <a:pathLst>
                <a:path w="1028064" h="530225">
                  <a:moveTo>
                    <a:pt x="1028047" y="522424"/>
                  </a:moveTo>
                  <a:lnTo>
                    <a:pt x="980412" y="522983"/>
                  </a:lnTo>
                  <a:lnTo>
                    <a:pt x="931591" y="524379"/>
                  </a:lnTo>
                  <a:lnTo>
                    <a:pt x="881875" y="526198"/>
                  </a:lnTo>
                  <a:lnTo>
                    <a:pt x="831557" y="528023"/>
                  </a:lnTo>
                  <a:lnTo>
                    <a:pt x="780930" y="529438"/>
                  </a:lnTo>
                  <a:lnTo>
                    <a:pt x="730284" y="530028"/>
                  </a:lnTo>
                  <a:lnTo>
                    <a:pt x="679914" y="529374"/>
                  </a:lnTo>
                  <a:lnTo>
                    <a:pt x="630110" y="527063"/>
                  </a:lnTo>
                  <a:lnTo>
                    <a:pt x="581166" y="522677"/>
                  </a:lnTo>
                  <a:lnTo>
                    <a:pt x="533373" y="515799"/>
                  </a:lnTo>
                  <a:lnTo>
                    <a:pt x="487025" y="506015"/>
                  </a:lnTo>
                  <a:lnTo>
                    <a:pt x="442412" y="492908"/>
                  </a:lnTo>
                  <a:lnTo>
                    <a:pt x="399829" y="476062"/>
                  </a:lnTo>
                  <a:lnTo>
                    <a:pt x="359566" y="455060"/>
                  </a:lnTo>
                  <a:lnTo>
                    <a:pt x="321916" y="429486"/>
                  </a:lnTo>
                  <a:lnTo>
                    <a:pt x="287172" y="398924"/>
                  </a:lnTo>
                  <a:lnTo>
                    <a:pt x="249978" y="359596"/>
                  </a:lnTo>
                  <a:lnTo>
                    <a:pt x="214771" y="318427"/>
                  </a:lnTo>
                  <a:lnTo>
                    <a:pt x="181245" y="275774"/>
                  </a:lnTo>
                  <a:lnTo>
                    <a:pt x="149094" y="231993"/>
                  </a:lnTo>
                  <a:lnTo>
                    <a:pt x="118013" y="187441"/>
                  </a:lnTo>
                  <a:lnTo>
                    <a:pt x="87697" y="142474"/>
                  </a:lnTo>
                  <a:lnTo>
                    <a:pt x="67600" y="100630"/>
                  </a:lnTo>
                  <a:lnTo>
                    <a:pt x="47808" y="51842"/>
                  </a:lnTo>
                  <a:lnTo>
                    <a:pt x="26585" y="17500"/>
                  </a:lnTo>
                  <a:lnTo>
                    <a:pt x="2197" y="18999"/>
                  </a:lnTo>
                  <a:lnTo>
                    <a:pt x="0" y="37428"/>
                  </a:lnTo>
                  <a:lnTo>
                    <a:pt x="4558" y="78127"/>
                  </a:lnTo>
                  <a:lnTo>
                    <a:pt x="12686" y="139132"/>
                  </a:lnTo>
                  <a:lnTo>
                    <a:pt x="21197" y="218474"/>
                  </a:lnTo>
                  <a:lnTo>
                    <a:pt x="21673" y="251251"/>
                  </a:lnTo>
                  <a:lnTo>
                    <a:pt x="20770" y="283605"/>
                  </a:lnTo>
                  <a:lnTo>
                    <a:pt x="22456" y="302387"/>
                  </a:lnTo>
                  <a:lnTo>
                    <a:pt x="30697" y="294449"/>
                  </a:lnTo>
                  <a:lnTo>
                    <a:pt x="43747" y="251935"/>
                  </a:lnTo>
                  <a:lnTo>
                    <a:pt x="45378" y="206725"/>
                  </a:lnTo>
                  <a:lnTo>
                    <a:pt x="40484" y="159975"/>
                  </a:lnTo>
                  <a:lnTo>
                    <a:pt x="33959" y="112840"/>
                  </a:lnTo>
                  <a:lnTo>
                    <a:pt x="30697" y="66474"/>
                  </a:lnTo>
                  <a:lnTo>
                    <a:pt x="27591" y="46999"/>
                  </a:lnTo>
                  <a:lnTo>
                    <a:pt x="22416" y="25618"/>
                  </a:lnTo>
                  <a:lnTo>
                    <a:pt x="21381" y="8047"/>
                  </a:lnTo>
                  <a:lnTo>
                    <a:pt x="30697" y="0"/>
                  </a:lnTo>
                  <a:lnTo>
                    <a:pt x="76961" y="362"/>
                  </a:lnTo>
                  <a:lnTo>
                    <a:pt x="122914" y="7628"/>
                  </a:lnTo>
                  <a:lnTo>
                    <a:pt x="168531" y="19464"/>
                  </a:lnTo>
                  <a:lnTo>
                    <a:pt x="213791" y="33533"/>
                  </a:lnTo>
                  <a:lnTo>
                    <a:pt x="258672" y="47499"/>
                  </a:lnTo>
                  <a:lnTo>
                    <a:pt x="279847" y="52371"/>
                  </a:lnTo>
                  <a:lnTo>
                    <a:pt x="300702" y="56663"/>
                  </a:lnTo>
                  <a:lnTo>
                    <a:pt x="312410" y="61117"/>
                  </a:lnTo>
                  <a:lnTo>
                    <a:pt x="306147" y="66474"/>
                  </a:lnTo>
                  <a:lnTo>
                    <a:pt x="260343" y="76891"/>
                  </a:lnTo>
                  <a:lnTo>
                    <a:pt x="213324" y="79808"/>
                  </a:lnTo>
                  <a:lnTo>
                    <a:pt x="165495" y="77725"/>
                  </a:lnTo>
                  <a:lnTo>
                    <a:pt x="117260" y="73141"/>
                  </a:lnTo>
                  <a:lnTo>
                    <a:pt x="69026" y="68558"/>
                  </a:lnTo>
                  <a:lnTo>
                    <a:pt x="21197" y="66474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461280" y="6032884"/>
            <a:ext cx="15817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30" dirty="0">
                <a:solidFill>
                  <a:srgbClr val="0000FF"/>
                </a:solidFill>
                <a:latin typeface="Arial"/>
                <a:cs typeface="Arial"/>
              </a:rPr>
              <a:t>best</a:t>
            </a:r>
            <a:r>
              <a:rPr sz="3000" spc="2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0000FF"/>
                </a:solidFill>
                <a:latin typeface="Arial"/>
                <a:cs typeface="Arial"/>
              </a:rPr>
              <a:t>yet</a:t>
            </a:r>
            <a:r>
              <a:rPr sz="3000" spc="2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000" spc="-390" dirty="0">
                <a:solidFill>
                  <a:srgbClr val="0000FF"/>
                </a:solidFill>
                <a:latin typeface="Arial"/>
                <a:cs typeface="Arial"/>
              </a:rPr>
              <a:t>!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CA58D-5730-284C-8745-EA0EBB3A5210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2DE7A7-98CE-9448-AADF-E66EF2873812}"/>
              </a:ext>
            </a:extLst>
          </p:cNvPr>
          <p:cNvSpPr/>
          <p:nvPr/>
        </p:nvSpPr>
        <p:spPr>
          <a:xfrm>
            <a:off x="3052901" y="254296"/>
            <a:ext cx="83580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Basic Concept of Machine Learning (ML)  </a:t>
            </a:r>
          </a:p>
          <a:p>
            <a:pPr defTabSz="1219170"/>
            <a:r>
              <a:rPr lang="en-US" sz="3200" b="1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is iterative in nature;</a:t>
            </a:r>
          </a:p>
          <a:p>
            <a:pPr defTabSz="1219170"/>
            <a:r>
              <a:rPr lang="en-US" sz="3200" b="1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requires a teacher &amp; memory</a:t>
            </a:r>
          </a:p>
        </p:txBody>
      </p:sp>
    </p:spTree>
    <p:extLst>
      <p:ext uri="{BB962C8B-B14F-4D97-AF65-F5344CB8AC3E}">
        <p14:creationId xmlns:p14="http://schemas.microsoft.com/office/powerpoint/2010/main" val="516424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2733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Simple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Predicting</a:t>
            </a:r>
            <a:r>
              <a:rPr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Machine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1751" y="3130551"/>
            <a:ext cx="6857999" cy="20954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3A08B7-DD4B-7D43-AD89-B5E8F849B011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266D3C-8534-444B-B0E9-CC2883829B38}"/>
              </a:ext>
            </a:extLst>
          </p:cNvPr>
          <p:cNvSpPr/>
          <p:nvPr/>
        </p:nvSpPr>
        <p:spPr>
          <a:xfrm>
            <a:off x="2271036" y="1179944"/>
            <a:ext cx="73613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The Concept of Input / Output model</a:t>
            </a:r>
          </a:p>
        </p:txBody>
      </p:sp>
    </p:spTree>
    <p:extLst>
      <p:ext uri="{BB962C8B-B14F-4D97-AF65-F5344CB8AC3E}">
        <p14:creationId xmlns:p14="http://schemas.microsoft.com/office/powerpoint/2010/main" val="2644997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670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Artificial</a:t>
            </a:r>
            <a:r>
              <a:rPr spc="-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Neuron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5350" y="1949775"/>
            <a:ext cx="5575300" cy="19554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D6A8CA-31F9-2D4E-84F2-F6A15378DA8C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F9DC7-48FB-7D4A-87F7-8CC8D9CBF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130" y="563413"/>
            <a:ext cx="1907189" cy="22051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F52E1-98ED-7D45-9203-FED317E9C389}"/>
              </a:ext>
            </a:extLst>
          </p:cNvPr>
          <p:cNvSpPr/>
          <p:nvPr/>
        </p:nvSpPr>
        <p:spPr>
          <a:xfrm>
            <a:off x="194586" y="1056635"/>
            <a:ext cx="78630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Artificial Neuron Model: input vs output</a:t>
            </a:r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DF603869-01F9-1D42-A610-F26C9C8EDE6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91050" y="3949700"/>
            <a:ext cx="5629275" cy="24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46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670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Artificial</a:t>
            </a:r>
            <a:r>
              <a:rPr spc="-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Neuron</a:t>
            </a:r>
            <a:endParaRPr>
              <a:latin typeface="Roboto"/>
              <a:cs typeface="Robo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D6A8CA-31F9-2D4E-84F2-F6A15378DA8C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F52E1-98ED-7D45-9203-FED317E9C389}"/>
              </a:ext>
            </a:extLst>
          </p:cNvPr>
          <p:cNvSpPr/>
          <p:nvPr/>
        </p:nvSpPr>
        <p:spPr>
          <a:xfrm>
            <a:off x="3216856" y="713035"/>
            <a:ext cx="502413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Artificial Neuron Model: </a:t>
            </a:r>
          </a:p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PERCEPTRON structure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725650-F6CC-7E47-B747-A17927214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558" y="2773919"/>
            <a:ext cx="5165767" cy="260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8C786BB-AA03-F147-B44D-7F98221C7AD9}"/>
              </a:ext>
            </a:extLst>
          </p:cNvPr>
          <p:cNvSpPr/>
          <p:nvPr/>
        </p:nvSpPr>
        <p:spPr>
          <a:xfrm>
            <a:off x="577932" y="2091047"/>
            <a:ext cx="307372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92929"/>
                </a:solidFill>
                <a:latin typeface="Tw Cen Classified MT Std" panose="020B0502020104020603" pitchFamily="34" charset="0"/>
              </a:rPr>
              <a:t>Perceptron Components :</a:t>
            </a:r>
          </a:p>
          <a:p>
            <a:endParaRPr lang="en-GB" dirty="0">
              <a:solidFill>
                <a:srgbClr val="292929"/>
              </a:solidFill>
              <a:latin typeface="Tw Cen Classified MT Std" panose="020B05020201040206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92929"/>
                </a:solidFill>
                <a:latin typeface="Tw Cen Classified MT Std" panose="020B0502020104020603" pitchFamily="34" charset="0"/>
              </a:rPr>
              <a:t>Input nodes   x0 … </a:t>
            </a:r>
            <a:r>
              <a:rPr lang="en-GB" dirty="0" err="1">
                <a:solidFill>
                  <a:srgbClr val="292929"/>
                </a:solidFill>
                <a:latin typeface="Tw Cen Classified MT Std" panose="020B0502020104020603" pitchFamily="34" charset="0"/>
              </a:rPr>
              <a:t>Xn</a:t>
            </a:r>
            <a:endParaRPr lang="en-GB" dirty="0">
              <a:solidFill>
                <a:srgbClr val="292929"/>
              </a:solidFill>
              <a:latin typeface="Tw Cen Classified MT Std" panose="020B05020201040206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rgbClr val="292929"/>
              </a:solidFill>
              <a:latin typeface="Tw Cen Classified MT Std" panose="020B05020201040206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92929"/>
                </a:solidFill>
                <a:latin typeface="Tw Cen Classified MT Std" panose="020B0502020104020603" pitchFamily="34" charset="0"/>
              </a:rPr>
              <a:t>Output node y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rgbClr val="292929"/>
              </a:solidFill>
              <a:latin typeface="Tw Cen Classified MT Std" panose="020B05020201040206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92929"/>
                </a:solidFill>
                <a:latin typeface="Tw Cen Classified MT Std" panose="020B0502020104020603" pitchFamily="34" charset="0"/>
              </a:rPr>
              <a:t>An activation function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rgbClr val="292929"/>
              </a:solidFill>
              <a:latin typeface="Tw Cen Classified MT Std" panose="020B05020201040206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92929"/>
                </a:solidFill>
                <a:latin typeface="Tw Cen Classified MT Std" panose="020B0502020104020603" pitchFamily="34" charset="0"/>
              </a:rPr>
              <a:t>Weights and biases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rgbClr val="292929"/>
              </a:solidFill>
              <a:latin typeface="Tw Cen Classified MT Std" panose="020B05020201040206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92929"/>
                </a:solidFill>
                <a:latin typeface="Tw Cen Classified MT Std" panose="020B0502020104020603" pitchFamily="34" charset="0"/>
              </a:rPr>
              <a:t> Summation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rgbClr val="292929"/>
              </a:solidFill>
              <a:latin typeface="Tw Cen Classified MT Std" panose="020B05020201040206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92929"/>
                </a:solidFill>
                <a:latin typeface="Tw Cen Classified MT Std" panose="020B0502020104020603" pitchFamily="34" charset="0"/>
              </a:rPr>
              <a:t>Activation Function f</a:t>
            </a:r>
          </a:p>
          <a:p>
            <a:br>
              <a:rPr lang="en-GB" dirty="0">
                <a:latin typeface="Tw Cen Classified MT Std" panose="020B0502020104020603" pitchFamily="34" charset="0"/>
              </a:rPr>
            </a:br>
            <a:endParaRPr lang="en-GB" dirty="0">
              <a:latin typeface="Tw Cen Classified MT Std" panose="020B05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286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670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Artificial</a:t>
            </a:r>
            <a:r>
              <a:rPr spc="-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Neuron</a:t>
            </a:r>
            <a:endParaRPr>
              <a:latin typeface="Roboto"/>
              <a:cs typeface="Robo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D6A8CA-31F9-2D4E-84F2-F6A15378DA8C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F52E1-98ED-7D45-9203-FED317E9C389}"/>
              </a:ext>
            </a:extLst>
          </p:cNvPr>
          <p:cNvSpPr/>
          <p:nvPr/>
        </p:nvSpPr>
        <p:spPr>
          <a:xfrm>
            <a:off x="3216856" y="713035"/>
            <a:ext cx="502413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Artificial Neuron Model: </a:t>
            </a:r>
          </a:p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PERCEPTRON </a:t>
            </a:r>
            <a:r>
              <a:rPr lang="en-US" sz="3200" kern="0" dirty="0" err="1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maths</a:t>
            </a:r>
            <a:endParaRPr lang="en-US" sz="3200" kern="0" dirty="0">
              <a:solidFill>
                <a:srgbClr val="002060"/>
              </a:solidFill>
              <a:latin typeface="Tw Cen Classified MT Std" panose="020B0502020104020603" pitchFamily="34" charset="0"/>
              <a:cs typeface="Arial"/>
              <a:sym typeface="Arial"/>
              <a:rtl val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725650-F6CC-7E47-B747-A17927214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988" y="1802045"/>
            <a:ext cx="3498199" cy="176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8C786BB-AA03-F147-B44D-7F98221C7AD9}"/>
              </a:ext>
            </a:extLst>
          </p:cNvPr>
          <p:cNvSpPr/>
          <p:nvPr/>
        </p:nvSpPr>
        <p:spPr>
          <a:xfrm>
            <a:off x="535975" y="1450768"/>
            <a:ext cx="307372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FEED FORWARD CACULATION:</a:t>
            </a:r>
          </a:p>
          <a:p>
            <a:endParaRPr lang="en-GB" dirty="0"/>
          </a:p>
          <a:p>
            <a:r>
              <a:rPr lang="en-GB" dirty="0"/>
              <a:t>The output calculation is straightforward.</a:t>
            </a:r>
          </a:p>
          <a:p>
            <a:endParaRPr lang="en-GB" dirty="0"/>
          </a:p>
          <a:p>
            <a:r>
              <a:rPr lang="en-GB" dirty="0"/>
              <a:t>Compute the </a:t>
            </a:r>
          </a:p>
          <a:p>
            <a:r>
              <a:rPr lang="en-GB" dirty="0"/>
              <a:t>DOT PRODUCT</a:t>
            </a:r>
          </a:p>
          <a:p>
            <a:r>
              <a:rPr lang="en-GB" dirty="0"/>
              <a:t>of the input </a:t>
            </a:r>
          </a:p>
          <a:p>
            <a:r>
              <a:rPr lang="en-GB" dirty="0"/>
              <a:t>[x1 x2]</a:t>
            </a:r>
          </a:p>
          <a:p>
            <a:r>
              <a:rPr lang="en-GB" dirty="0"/>
              <a:t>and weight vector</a:t>
            </a:r>
          </a:p>
          <a:p>
            <a:r>
              <a:rPr lang="en-GB" dirty="0"/>
              <a:t>[w1 w2]</a:t>
            </a:r>
          </a:p>
          <a:p>
            <a:endParaRPr lang="en-GB" dirty="0"/>
          </a:p>
          <a:p>
            <a:r>
              <a:rPr lang="en-GB" dirty="0"/>
              <a:t>The bias b equals w0</a:t>
            </a:r>
          </a:p>
          <a:p>
            <a:endParaRPr lang="en-GB" dirty="0"/>
          </a:p>
          <a:p>
            <a:r>
              <a:rPr lang="en-GB" dirty="0"/>
              <a:t>Apply the activation function.</a:t>
            </a:r>
          </a:p>
          <a:p>
            <a:endParaRPr lang="en-GB" dirty="0">
              <a:latin typeface="Tw Cen Classified MT Std" panose="020B05020201040206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F1E514-C67D-1647-A9C5-3342F9A1E357}"/>
              </a:ext>
            </a:extLst>
          </p:cNvPr>
          <p:cNvSpPr/>
          <p:nvPr/>
        </p:nvSpPr>
        <p:spPr>
          <a:xfrm>
            <a:off x="4125687" y="3721983"/>
            <a:ext cx="62592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Feedforward computation: </a:t>
            </a:r>
          </a:p>
          <a:p>
            <a:r>
              <a:rPr lang="en-GB" dirty="0"/>
              <a:t>(DOT PRODUCT is a form of mathematical  summation)</a:t>
            </a:r>
            <a:endParaRPr lang="en-GB" dirty="0">
              <a:latin typeface="Tw Cen Classified MT Std" panose="020B05020201040206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743EC1-420D-CC4C-9DA9-0E69482ED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927" y="4534999"/>
            <a:ext cx="6566807" cy="86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D898646-E9B2-1F4C-958E-4900DC0D4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935" y="2427721"/>
            <a:ext cx="3842822" cy="67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686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2107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Matrix</a:t>
            </a:r>
            <a:r>
              <a:rPr spc="-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Multiplication</a:t>
            </a:r>
            <a:endParaRPr>
              <a:latin typeface="Roboto"/>
              <a:cs typeface="Robo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51135" y="2195361"/>
            <a:ext cx="7335520" cy="1943735"/>
            <a:chOff x="904325" y="1779524"/>
            <a:chExt cx="7335520" cy="1943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325" y="2094700"/>
              <a:ext cx="7335349" cy="16284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15215" y="1789049"/>
              <a:ext cx="1849120" cy="494665"/>
            </a:xfrm>
            <a:custGeom>
              <a:avLst/>
              <a:gdLst/>
              <a:ahLst/>
              <a:cxnLst/>
              <a:rect l="l" t="t" r="r" b="b"/>
              <a:pathLst>
                <a:path w="1849120" h="494664">
                  <a:moveTo>
                    <a:pt x="137963" y="0"/>
                  </a:moveTo>
                  <a:lnTo>
                    <a:pt x="137963" y="0"/>
                  </a:lnTo>
                  <a:lnTo>
                    <a:pt x="137963" y="371899"/>
                  </a:lnTo>
                  <a:lnTo>
                    <a:pt x="143056" y="397562"/>
                  </a:lnTo>
                  <a:lnTo>
                    <a:pt x="152078" y="425314"/>
                  </a:lnTo>
                  <a:lnTo>
                    <a:pt x="155643" y="448802"/>
                  </a:lnTo>
                  <a:lnTo>
                    <a:pt x="144363" y="461674"/>
                  </a:lnTo>
                  <a:lnTo>
                    <a:pt x="80239" y="436571"/>
                  </a:lnTo>
                  <a:lnTo>
                    <a:pt x="47448" y="405277"/>
                  </a:lnTo>
                  <a:lnTo>
                    <a:pt x="20154" y="370576"/>
                  </a:lnTo>
                  <a:lnTo>
                    <a:pt x="0" y="318221"/>
                  </a:lnTo>
                  <a:lnTo>
                    <a:pt x="16113" y="314199"/>
                  </a:lnTo>
                  <a:lnTo>
                    <a:pt x="46317" y="331974"/>
                  </a:lnTo>
                  <a:lnTo>
                    <a:pt x="70552" y="363764"/>
                  </a:lnTo>
                  <a:lnTo>
                    <a:pt x="91121" y="402735"/>
                  </a:lnTo>
                  <a:lnTo>
                    <a:pt x="110329" y="442053"/>
                  </a:lnTo>
                  <a:lnTo>
                    <a:pt x="130482" y="474884"/>
                  </a:lnTo>
                  <a:lnTo>
                    <a:pt x="153883" y="494394"/>
                  </a:lnTo>
                  <a:lnTo>
                    <a:pt x="182838" y="493749"/>
                  </a:lnTo>
                  <a:lnTo>
                    <a:pt x="223542" y="473553"/>
                  </a:lnTo>
                  <a:lnTo>
                    <a:pt x="265439" y="444862"/>
                  </a:lnTo>
                  <a:lnTo>
                    <a:pt x="299809" y="410878"/>
                  </a:lnTo>
                  <a:lnTo>
                    <a:pt x="317932" y="374806"/>
                  </a:lnTo>
                  <a:lnTo>
                    <a:pt x="311088" y="339849"/>
                  </a:lnTo>
                  <a:lnTo>
                    <a:pt x="283875" y="327436"/>
                  </a:lnTo>
                  <a:lnTo>
                    <a:pt x="248831" y="344866"/>
                  </a:lnTo>
                  <a:lnTo>
                    <a:pt x="213928" y="381328"/>
                  </a:lnTo>
                  <a:lnTo>
                    <a:pt x="187139" y="426009"/>
                  </a:lnTo>
                  <a:lnTo>
                    <a:pt x="176438" y="468099"/>
                  </a:lnTo>
                </a:path>
                <a:path w="1849120" h="494664">
                  <a:moveTo>
                    <a:pt x="1669013" y="0"/>
                  </a:moveTo>
                  <a:lnTo>
                    <a:pt x="1669013" y="0"/>
                  </a:lnTo>
                  <a:lnTo>
                    <a:pt x="1669013" y="371899"/>
                  </a:lnTo>
                  <a:lnTo>
                    <a:pt x="1674106" y="397562"/>
                  </a:lnTo>
                  <a:lnTo>
                    <a:pt x="1683128" y="425314"/>
                  </a:lnTo>
                  <a:lnTo>
                    <a:pt x="1686693" y="448802"/>
                  </a:lnTo>
                  <a:lnTo>
                    <a:pt x="1675413" y="461674"/>
                  </a:lnTo>
                  <a:lnTo>
                    <a:pt x="1611289" y="436571"/>
                  </a:lnTo>
                  <a:lnTo>
                    <a:pt x="1578498" y="405277"/>
                  </a:lnTo>
                  <a:lnTo>
                    <a:pt x="1551204" y="370576"/>
                  </a:lnTo>
                  <a:lnTo>
                    <a:pt x="1531049" y="318221"/>
                  </a:lnTo>
                  <a:lnTo>
                    <a:pt x="1547163" y="314199"/>
                  </a:lnTo>
                  <a:lnTo>
                    <a:pt x="1577367" y="331974"/>
                  </a:lnTo>
                  <a:lnTo>
                    <a:pt x="1601602" y="363764"/>
                  </a:lnTo>
                  <a:lnTo>
                    <a:pt x="1622171" y="402735"/>
                  </a:lnTo>
                  <a:lnTo>
                    <a:pt x="1641379" y="442053"/>
                  </a:lnTo>
                  <a:lnTo>
                    <a:pt x="1661532" y="474884"/>
                  </a:lnTo>
                  <a:lnTo>
                    <a:pt x="1684933" y="494394"/>
                  </a:lnTo>
                  <a:lnTo>
                    <a:pt x="1713888" y="493749"/>
                  </a:lnTo>
                  <a:lnTo>
                    <a:pt x="1754592" y="473553"/>
                  </a:lnTo>
                  <a:lnTo>
                    <a:pt x="1796489" y="444862"/>
                  </a:lnTo>
                  <a:lnTo>
                    <a:pt x="1830859" y="410878"/>
                  </a:lnTo>
                  <a:lnTo>
                    <a:pt x="1848982" y="374806"/>
                  </a:lnTo>
                  <a:lnTo>
                    <a:pt x="1842138" y="339849"/>
                  </a:lnTo>
                  <a:lnTo>
                    <a:pt x="1814925" y="327436"/>
                  </a:lnTo>
                  <a:lnTo>
                    <a:pt x="1779881" y="344866"/>
                  </a:lnTo>
                  <a:lnTo>
                    <a:pt x="1744978" y="381328"/>
                  </a:lnTo>
                  <a:lnTo>
                    <a:pt x="1718189" y="426009"/>
                  </a:lnTo>
                  <a:lnTo>
                    <a:pt x="1707488" y="468099"/>
                  </a:lnTo>
                </a:path>
              </a:pathLst>
            </a:custGeom>
            <a:ln w="19049">
              <a:solidFill>
                <a:srgbClr val="0F9D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914199" y="4351078"/>
            <a:ext cx="305734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b="1" spc="-935" dirty="0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lang="nl-NL" sz="4800" b="1" spc="-935" dirty="0">
                <a:solidFill>
                  <a:srgbClr val="0000FF"/>
                </a:solidFill>
                <a:latin typeface="Arial"/>
                <a:cs typeface="Arial"/>
              </a:rPr>
              <a:t>    </a:t>
            </a:r>
            <a:r>
              <a:rPr sz="4800" b="1" spc="-935" dirty="0">
                <a:solidFill>
                  <a:srgbClr val="0000FF"/>
                </a:solidFill>
                <a:latin typeface="Arial"/>
                <a:cs typeface="Arial"/>
              </a:rPr>
              <a:t>·</a:t>
            </a:r>
            <a:r>
              <a:rPr lang="nl-NL" sz="4800" b="1" spc="-935" dirty="0">
                <a:solidFill>
                  <a:srgbClr val="0000FF"/>
                </a:solidFill>
                <a:latin typeface="Arial"/>
                <a:cs typeface="Arial"/>
              </a:rPr>
              <a:t>     </a:t>
            </a:r>
            <a:r>
              <a:rPr sz="4800" b="1" spc="-405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4800" b="1" spc="4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4800" b="1" spc="-29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4800" b="1" spc="45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4800" b="1" spc="-64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87979" y="5706812"/>
            <a:ext cx="289011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b="1" dirty="0">
                <a:solidFill>
                  <a:srgbClr val="C00000"/>
                </a:solidFill>
                <a:latin typeface="Arial"/>
                <a:cs typeface="Arial"/>
              </a:rPr>
              <a:t>dot product</a:t>
            </a:r>
            <a:endParaRPr sz="3200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02146" y="5046529"/>
            <a:ext cx="1388110" cy="905510"/>
          </a:xfrm>
          <a:custGeom>
            <a:avLst/>
            <a:gdLst/>
            <a:ahLst/>
            <a:cxnLst/>
            <a:rect l="l" t="t" r="r" b="b"/>
            <a:pathLst>
              <a:path w="1388110" h="905510">
                <a:moveTo>
                  <a:pt x="1387790" y="872074"/>
                </a:moveTo>
                <a:lnTo>
                  <a:pt x="1339662" y="873935"/>
                </a:lnTo>
                <a:lnTo>
                  <a:pt x="1290798" y="876716"/>
                </a:lnTo>
                <a:lnTo>
                  <a:pt x="1241317" y="880187"/>
                </a:lnTo>
                <a:lnTo>
                  <a:pt x="1191338" y="884116"/>
                </a:lnTo>
                <a:lnTo>
                  <a:pt x="1140981" y="888272"/>
                </a:lnTo>
                <a:lnTo>
                  <a:pt x="1090365" y="892424"/>
                </a:lnTo>
                <a:lnTo>
                  <a:pt x="1039609" y="896339"/>
                </a:lnTo>
                <a:lnTo>
                  <a:pt x="988832" y="899788"/>
                </a:lnTo>
                <a:lnTo>
                  <a:pt x="938154" y="902538"/>
                </a:lnTo>
                <a:lnTo>
                  <a:pt x="887694" y="904358"/>
                </a:lnTo>
                <a:lnTo>
                  <a:pt x="837570" y="905017"/>
                </a:lnTo>
                <a:lnTo>
                  <a:pt x="787903" y="904284"/>
                </a:lnTo>
                <a:lnTo>
                  <a:pt x="738812" y="901927"/>
                </a:lnTo>
                <a:lnTo>
                  <a:pt x="690415" y="897714"/>
                </a:lnTo>
                <a:lnTo>
                  <a:pt x="642833" y="891416"/>
                </a:lnTo>
                <a:lnTo>
                  <a:pt x="596183" y="882799"/>
                </a:lnTo>
                <a:lnTo>
                  <a:pt x="550587" y="871634"/>
                </a:lnTo>
                <a:lnTo>
                  <a:pt x="506162" y="857688"/>
                </a:lnTo>
                <a:lnTo>
                  <a:pt x="463028" y="840731"/>
                </a:lnTo>
                <a:lnTo>
                  <a:pt x="421304" y="820530"/>
                </a:lnTo>
                <a:lnTo>
                  <a:pt x="381110" y="796855"/>
                </a:lnTo>
                <a:lnTo>
                  <a:pt x="342565" y="769474"/>
                </a:lnTo>
                <a:lnTo>
                  <a:pt x="308050" y="738667"/>
                </a:lnTo>
                <a:lnTo>
                  <a:pt x="278032" y="704118"/>
                </a:lnTo>
                <a:lnTo>
                  <a:pt x="251878" y="666356"/>
                </a:lnTo>
                <a:lnTo>
                  <a:pt x="228955" y="625912"/>
                </a:lnTo>
                <a:lnTo>
                  <a:pt x="208633" y="583314"/>
                </a:lnTo>
                <a:lnTo>
                  <a:pt x="190278" y="539092"/>
                </a:lnTo>
                <a:lnTo>
                  <a:pt x="173258" y="493775"/>
                </a:lnTo>
                <a:lnTo>
                  <a:pt x="156942" y="447893"/>
                </a:lnTo>
                <a:lnTo>
                  <a:pt x="140697" y="401975"/>
                </a:lnTo>
                <a:lnTo>
                  <a:pt x="123890" y="356551"/>
                </a:lnTo>
                <a:lnTo>
                  <a:pt x="105890" y="312149"/>
                </a:lnTo>
                <a:lnTo>
                  <a:pt x="86065" y="269299"/>
                </a:lnTo>
                <a:lnTo>
                  <a:pt x="67034" y="226480"/>
                </a:lnTo>
                <a:lnTo>
                  <a:pt x="51919" y="181908"/>
                </a:lnTo>
                <a:lnTo>
                  <a:pt x="41051" y="136144"/>
                </a:lnTo>
                <a:lnTo>
                  <a:pt x="34765" y="89749"/>
                </a:lnTo>
                <a:lnTo>
                  <a:pt x="33077" y="74186"/>
                </a:lnTo>
                <a:lnTo>
                  <a:pt x="30164" y="56135"/>
                </a:lnTo>
                <a:lnTo>
                  <a:pt x="26346" y="43673"/>
                </a:lnTo>
                <a:lnTo>
                  <a:pt x="21940" y="44874"/>
                </a:lnTo>
                <a:lnTo>
                  <a:pt x="9295" y="86278"/>
                </a:lnTo>
                <a:lnTo>
                  <a:pt x="3758" y="129679"/>
                </a:lnTo>
                <a:lnTo>
                  <a:pt x="2505" y="173959"/>
                </a:lnTo>
                <a:lnTo>
                  <a:pt x="2715" y="217999"/>
                </a:lnTo>
                <a:lnTo>
                  <a:pt x="2715" y="242251"/>
                </a:lnTo>
                <a:lnTo>
                  <a:pt x="2715" y="270912"/>
                </a:lnTo>
                <a:lnTo>
                  <a:pt x="2715" y="290754"/>
                </a:lnTo>
                <a:lnTo>
                  <a:pt x="2715" y="288549"/>
                </a:lnTo>
                <a:lnTo>
                  <a:pt x="1497" y="233791"/>
                </a:lnTo>
                <a:lnTo>
                  <a:pt x="0" y="178887"/>
                </a:lnTo>
                <a:lnTo>
                  <a:pt x="1460" y="124309"/>
                </a:lnTo>
                <a:lnTo>
                  <a:pt x="9115" y="70524"/>
                </a:lnTo>
                <a:lnTo>
                  <a:pt x="11288" y="47939"/>
                </a:lnTo>
                <a:lnTo>
                  <a:pt x="12547" y="22261"/>
                </a:lnTo>
                <a:lnTo>
                  <a:pt x="16903" y="3083"/>
                </a:lnTo>
                <a:lnTo>
                  <a:pt x="28365" y="0"/>
                </a:lnTo>
                <a:lnTo>
                  <a:pt x="64948" y="27646"/>
                </a:lnTo>
                <a:lnTo>
                  <a:pt x="92178" y="65919"/>
                </a:lnTo>
                <a:lnTo>
                  <a:pt x="112658" y="110886"/>
                </a:lnTo>
                <a:lnTo>
                  <a:pt x="128993" y="158615"/>
                </a:lnTo>
                <a:lnTo>
                  <a:pt x="143790" y="205174"/>
                </a:lnTo>
                <a:lnTo>
                  <a:pt x="152053" y="223584"/>
                </a:lnTo>
                <a:lnTo>
                  <a:pt x="162614" y="244648"/>
                </a:lnTo>
                <a:lnTo>
                  <a:pt x="168569" y="260406"/>
                </a:lnTo>
                <a:lnTo>
                  <a:pt x="163015" y="262899"/>
                </a:lnTo>
                <a:lnTo>
                  <a:pt x="124918" y="234677"/>
                </a:lnTo>
                <a:lnTo>
                  <a:pt x="95872" y="195599"/>
                </a:lnTo>
                <a:lnTo>
                  <a:pt x="74331" y="149469"/>
                </a:lnTo>
                <a:lnTo>
                  <a:pt x="58753" y="100093"/>
                </a:lnTo>
                <a:lnTo>
                  <a:pt x="47590" y="51274"/>
                </a:lnTo>
              </a:path>
            </a:pathLst>
          </a:custGeom>
          <a:ln w="19049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68634" y="1825536"/>
            <a:ext cx="9214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dirty="0">
                <a:solidFill>
                  <a:srgbClr val="0F9D58"/>
                </a:solidFill>
                <a:latin typeface="Arial"/>
                <a:cs typeface="Arial"/>
              </a:rPr>
              <a:t>weights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06673" y="1825536"/>
            <a:ext cx="170224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dirty="0">
                <a:solidFill>
                  <a:srgbClr val="0F9D58"/>
                </a:solidFill>
                <a:latin typeface="Arial"/>
                <a:cs typeface="Arial"/>
              </a:rPr>
              <a:t>incoming signals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BEF78B-49E3-0741-A87C-0ED6C169FF88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9889EB-2730-A847-BF81-F67A57BCFCAB}"/>
              </a:ext>
            </a:extLst>
          </p:cNvPr>
          <p:cNvSpPr/>
          <p:nvPr/>
        </p:nvSpPr>
        <p:spPr>
          <a:xfrm>
            <a:off x="3365029" y="332186"/>
            <a:ext cx="502413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Artificial Neuron Model: </a:t>
            </a:r>
          </a:p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PERCEPTRON </a:t>
            </a:r>
            <a:r>
              <a:rPr lang="en-US" sz="3200" kern="0" dirty="0" err="1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maths</a:t>
            </a:r>
            <a:endParaRPr lang="en-US" sz="3200" kern="0" dirty="0">
              <a:solidFill>
                <a:srgbClr val="002060"/>
              </a:solidFill>
              <a:latin typeface="Tw Cen Classified MT Std" panose="020B0502020104020603" pitchFamily="34" charset="0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2166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98720" y="476350"/>
            <a:ext cx="2195703" cy="688650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lang="nl-NL" spc="-5"/>
              <a:t>CONTEXT</a:t>
            </a:r>
            <a:endParaRPr spc="-5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596" y="1585714"/>
            <a:ext cx="183800" cy="1691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75335" y="1472184"/>
            <a:ext cx="10550178" cy="238744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 marR="54293">
              <a:lnSpc>
                <a:spcPct val="114599"/>
              </a:lnSpc>
              <a:spcBef>
                <a:spcPts val="90"/>
              </a:spcBef>
            </a:pPr>
            <a:r>
              <a:rPr sz="2160" spc="-9" dirty="0">
                <a:solidFill>
                  <a:srgbClr val="B51A00"/>
                </a:solidFill>
                <a:latin typeface="Open Sans"/>
                <a:cs typeface="Open Sans"/>
              </a:rPr>
              <a:t>Prerequisites</a:t>
            </a:r>
            <a:r>
              <a:rPr sz="2160" spc="-9" dirty="0">
                <a:latin typeface="Open Sans"/>
                <a:cs typeface="Open Sans"/>
              </a:rPr>
              <a:t>:</a:t>
            </a:r>
            <a:r>
              <a:rPr sz="2160" spc="-5" dirty="0">
                <a:latin typeface="Open Sans"/>
                <a:cs typeface="Open Sans"/>
              </a:rPr>
              <a:t> basics in linear </a:t>
            </a:r>
            <a:r>
              <a:rPr sz="2160" spc="-9" dirty="0">
                <a:latin typeface="Open Sans"/>
                <a:cs typeface="Open Sans"/>
              </a:rPr>
              <a:t>algebra,</a:t>
            </a:r>
            <a:r>
              <a:rPr sz="2160" spc="-5" dirty="0">
                <a:latin typeface="Open Sans"/>
                <a:cs typeface="Open Sans"/>
              </a:rPr>
              <a:t> </a:t>
            </a:r>
            <a:r>
              <a:rPr sz="2160" spc="-14" dirty="0">
                <a:latin typeface="Open Sans"/>
                <a:cs typeface="Open Sans"/>
              </a:rPr>
              <a:t>probability,</a:t>
            </a:r>
            <a:r>
              <a:rPr sz="2160" spc="-5" dirty="0">
                <a:latin typeface="Open Sans"/>
                <a:cs typeface="Open Sans"/>
              </a:rPr>
              <a:t> </a:t>
            </a:r>
            <a:r>
              <a:rPr sz="2160" dirty="0">
                <a:latin typeface="Open Sans"/>
                <a:cs typeface="Open Sans"/>
              </a:rPr>
              <a:t>and </a:t>
            </a:r>
            <a:r>
              <a:rPr sz="2160" spc="-549" dirty="0">
                <a:latin typeface="Open Sans"/>
                <a:cs typeface="Open Sans"/>
              </a:rPr>
              <a:t> </a:t>
            </a:r>
            <a:r>
              <a:rPr sz="2160" spc="-5" dirty="0">
                <a:latin typeface="Open Sans"/>
                <a:cs typeface="Open Sans"/>
              </a:rPr>
              <a:t>analysis </a:t>
            </a:r>
            <a:r>
              <a:rPr sz="2160" dirty="0">
                <a:latin typeface="Open Sans"/>
                <a:cs typeface="Open Sans"/>
              </a:rPr>
              <a:t>of</a:t>
            </a:r>
            <a:r>
              <a:rPr sz="2160" spc="-5" dirty="0">
                <a:latin typeface="Open Sans"/>
                <a:cs typeface="Open Sans"/>
              </a:rPr>
              <a:t> algorithms.</a:t>
            </a:r>
            <a:endParaRPr sz="2160" dirty="0">
              <a:latin typeface="Open Sans"/>
              <a:cs typeface="Open Sans"/>
            </a:endParaRPr>
          </a:p>
          <a:p>
            <a:pPr marL="11430" marR="4572">
              <a:lnSpc>
                <a:spcPct val="114599"/>
              </a:lnSpc>
              <a:spcBef>
                <a:spcPts val="900"/>
              </a:spcBef>
            </a:pPr>
            <a:endParaRPr lang="nl-NL" sz="2160" spc="-9" dirty="0">
              <a:solidFill>
                <a:srgbClr val="B51A00"/>
              </a:solidFill>
              <a:latin typeface="Open Sans"/>
              <a:cs typeface="Open Sans"/>
            </a:endParaRPr>
          </a:p>
          <a:p>
            <a:pPr marL="11430" marR="4572">
              <a:lnSpc>
                <a:spcPct val="114599"/>
              </a:lnSpc>
              <a:spcBef>
                <a:spcPts val="900"/>
              </a:spcBef>
            </a:pPr>
            <a:r>
              <a:rPr sz="2160" spc="-9" dirty="0">
                <a:solidFill>
                  <a:srgbClr val="B51A00"/>
                </a:solidFill>
                <a:latin typeface="Open Sans"/>
                <a:cs typeface="Open Sans"/>
              </a:rPr>
              <a:t>Workload</a:t>
            </a:r>
            <a:r>
              <a:rPr sz="2160" spc="-9" dirty="0">
                <a:latin typeface="Open Sans"/>
                <a:cs typeface="Open Sans"/>
              </a:rPr>
              <a:t>:</a:t>
            </a:r>
            <a:r>
              <a:rPr sz="2160" dirty="0">
                <a:latin typeface="Open Sans"/>
                <a:cs typeface="Open Sans"/>
              </a:rPr>
              <a:t> </a:t>
            </a:r>
            <a:r>
              <a:rPr sz="2160" spc="-9" dirty="0">
                <a:latin typeface="Open Sans"/>
                <a:cs typeface="Open Sans"/>
              </a:rPr>
              <a:t>homework</a:t>
            </a:r>
            <a:r>
              <a:rPr sz="2160" spc="5" dirty="0">
                <a:latin typeface="Open Sans"/>
                <a:cs typeface="Open Sans"/>
              </a:rPr>
              <a:t> </a:t>
            </a:r>
            <a:r>
              <a:rPr sz="2160" spc="-5" dirty="0">
                <a:latin typeface="Open Sans"/>
                <a:cs typeface="Open Sans"/>
              </a:rPr>
              <a:t>assignments</a:t>
            </a:r>
            <a:endParaRPr sz="2160" dirty="0">
              <a:latin typeface="Open Sans"/>
              <a:cs typeface="Open Sans"/>
            </a:endParaRPr>
          </a:p>
          <a:p>
            <a:pPr marL="11430">
              <a:spcBef>
                <a:spcPts val="1278"/>
              </a:spcBef>
            </a:pPr>
            <a:endParaRPr lang="nl-NL" sz="2160" dirty="0">
              <a:solidFill>
                <a:srgbClr val="B51A00"/>
              </a:solidFill>
              <a:latin typeface="Open Sans"/>
              <a:cs typeface="Open Sans"/>
            </a:endParaRPr>
          </a:p>
          <a:p>
            <a:pPr marL="11430">
              <a:spcBef>
                <a:spcPts val="1278"/>
              </a:spcBef>
            </a:pPr>
            <a:r>
              <a:rPr lang="nl-NL" sz="2160" dirty="0">
                <a:solidFill>
                  <a:srgbClr val="B51A00"/>
                </a:solidFill>
                <a:latin typeface="Open Sans"/>
                <a:cs typeface="Open Sans"/>
              </a:rPr>
              <a:t>GitHub</a:t>
            </a:r>
            <a:r>
              <a:rPr sz="2160" spc="-5" dirty="0">
                <a:latin typeface="Open Sans"/>
                <a:cs typeface="Open Sans"/>
              </a:rPr>
              <a:t>: </a:t>
            </a:r>
            <a:r>
              <a:rPr lang="nl-NL" sz="2160" spc="-5" dirty="0">
                <a:latin typeface="Open Sans"/>
                <a:cs typeface="Open Sans"/>
              </a:rPr>
              <a:t>Start a ML </a:t>
            </a:r>
            <a:r>
              <a:rPr lang="nl-NL" sz="2160" spc="-5" dirty="0" err="1">
                <a:latin typeface="Open Sans"/>
                <a:cs typeface="Open Sans"/>
              </a:rPr>
              <a:t>repository</a:t>
            </a:r>
            <a:r>
              <a:rPr lang="nl-NL" sz="2160" spc="-5" dirty="0">
                <a:latin typeface="Open Sans"/>
                <a:cs typeface="Open Sans"/>
              </a:rPr>
              <a:t> at GitHub</a:t>
            </a:r>
            <a:endParaRPr sz="2160" dirty="0">
              <a:latin typeface="Open Sans"/>
              <a:cs typeface="Open San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7416" y="2581316"/>
            <a:ext cx="183800" cy="16918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416" y="3576918"/>
            <a:ext cx="183800" cy="16918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95300" y="7303833"/>
            <a:ext cx="259969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300" b="0" i="0" kern="1200">
                <a:solidFill>
                  <a:srgbClr val="5E81B6"/>
                </a:solidFill>
                <a:latin typeface="Open Sans"/>
                <a:ea typeface="+mn-ea"/>
                <a:cs typeface="Open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">
              <a:spcBef>
                <a:spcPts val="171"/>
              </a:spcBef>
            </a:pPr>
            <a:r>
              <a:rPr lang="en-GB" spc="-5"/>
              <a:t>Foundations</a:t>
            </a:r>
            <a:r>
              <a:rPr lang="en-GB" spc="-10"/>
              <a:t> </a:t>
            </a:r>
            <a:r>
              <a:rPr lang="en-GB"/>
              <a:t>of</a:t>
            </a:r>
            <a:r>
              <a:rPr lang="en-GB" spc="-15"/>
              <a:t> </a:t>
            </a:r>
            <a:r>
              <a:rPr lang="en-GB"/>
              <a:t>Machine</a:t>
            </a:r>
            <a:r>
              <a:rPr lang="en-GB" spc="-10"/>
              <a:t> </a:t>
            </a:r>
            <a:r>
              <a:rPr lang="en-GB" spc="-5"/>
              <a:t>Learning</a:t>
            </a:r>
            <a:endParaRPr spc="-5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9105900" y="7317407"/>
            <a:ext cx="593725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200" b="0" i="0" kern="1200">
                <a:solidFill>
                  <a:srgbClr val="5E81B6"/>
                </a:solidFill>
                <a:latin typeface="Open Sans"/>
                <a:ea typeface="+mn-ea"/>
                <a:cs typeface="Open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80"/>
              </a:spcBef>
            </a:pPr>
            <a:r>
              <a:rPr lang="en-GB"/>
              <a:t>page</a:t>
            </a:r>
            <a:r>
              <a:rPr lang="en-GB" spc="-150"/>
              <a:t> </a:t>
            </a:r>
            <a:fld id="{81D60167-4931-47E6-BA6A-407CBD079E47}" type="slidenum">
              <a:rPr smtClean="0"/>
              <a:pPr marL="12700">
                <a:spcBef>
                  <a:spcPts val="180"/>
                </a:spcBef>
              </a:pPr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3460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3B04E4-2AF9-B843-A4F0-BAF7D153EC95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B6266D-7CF3-4D41-A251-D98513F6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761" y="916952"/>
            <a:ext cx="6710383" cy="502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00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3B04E4-2AF9-B843-A4F0-BAF7D153EC95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3C78B-D0EB-0047-A461-AF36F9100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284"/>
          <a:stretch/>
        </p:blipFill>
        <p:spPr>
          <a:xfrm>
            <a:off x="3557878" y="569597"/>
            <a:ext cx="5864807" cy="2893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FB8C64-D30B-1E40-871B-1218CF810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89" y="4071933"/>
            <a:ext cx="4712937" cy="1943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204380-FFDF-EC46-AE9C-250EAC314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346" y="4241954"/>
            <a:ext cx="4106881" cy="197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200" y="413097"/>
            <a:ext cx="5459607" cy="5668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Boolean</a:t>
            </a:r>
            <a:r>
              <a:rPr spc="-80" dirty="0"/>
              <a:t> </a:t>
            </a:r>
            <a:r>
              <a:rPr spc="-5" dirty="0"/>
              <a:t>Logic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411288" y="3959713"/>
          <a:ext cx="7239000" cy="1961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>
                          <a:latin typeface="Arial"/>
                          <a:cs typeface="Arial"/>
                        </a:rPr>
                        <a:t>Input</a:t>
                      </a:r>
                      <a:r>
                        <a:rPr sz="1400" b="1" spc="-3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>
                          <a:latin typeface="Arial"/>
                          <a:cs typeface="Arial"/>
                        </a:rPr>
                        <a:t>Input</a:t>
                      </a:r>
                      <a:r>
                        <a:rPr sz="1400" b="1" spc="-3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>
                          <a:latin typeface="Arial"/>
                          <a:cs typeface="Arial"/>
                        </a:rPr>
                        <a:t>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AND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>
                          <a:solidFill>
                            <a:srgbClr val="0F9D58"/>
                          </a:solidFill>
                          <a:latin typeface="Arial"/>
                          <a:cs typeface="Arial"/>
                        </a:rPr>
                        <a:t>OR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5543" y="2043224"/>
            <a:ext cx="1180374" cy="145727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609684" y="1204763"/>
            <a:ext cx="5222875" cy="897255"/>
            <a:chOff x="2085683" y="1204762"/>
            <a:chExt cx="5222875" cy="897255"/>
          </a:xfrm>
        </p:grpSpPr>
        <p:sp>
          <p:nvSpPr>
            <p:cNvPr id="6" name="object 6"/>
            <p:cNvSpPr/>
            <p:nvPr/>
          </p:nvSpPr>
          <p:spPr>
            <a:xfrm>
              <a:off x="2090446" y="1209525"/>
              <a:ext cx="5213350" cy="887730"/>
            </a:xfrm>
            <a:custGeom>
              <a:avLst/>
              <a:gdLst/>
              <a:ahLst/>
              <a:cxnLst/>
              <a:rect l="l" t="t" r="r" b="b"/>
              <a:pathLst>
                <a:path w="5213350" h="887730">
                  <a:moveTo>
                    <a:pt x="0" y="887298"/>
                  </a:moveTo>
                  <a:lnTo>
                    <a:pt x="615553" y="486324"/>
                  </a:lnTo>
                  <a:lnTo>
                    <a:pt x="615553" y="138949"/>
                  </a:lnTo>
                  <a:lnTo>
                    <a:pt x="622637" y="95031"/>
                  </a:lnTo>
                  <a:lnTo>
                    <a:pt x="642362" y="56887"/>
                  </a:lnTo>
                  <a:lnTo>
                    <a:pt x="672441" y="26809"/>
                  </a:lnTo>
                  <a:lnTo>
                    <a:pt x="710584" y="7083"/>
                  </a:lnTo>
                  <a:lnTo>
                    <a:pt x="754503" y="0"/>
                  </a:lnTo>
                  <a:lnTo>
                    <a:pt x="5074403" y="0"/>
                  </a:lnTo>
                  <a:lnTo>
                    <a:pt x="5127577" y="10576"/>
                  </a:lnTo>
                  <a:lnTo>
                    <a:pt x="5172655" y="40697"/>
                  </a:lnTo>
                  <a:lnTo>
                    <a:pt x="5202776" y="85776"/>
                  </a:lnTo>
                  <a:lnTo>
                    <a:pt x="5213353" y="138949"/>
                  </a:lnTo>
                  <a:lnTo>
                    <a:pt x="5213353" y="694749"/>
                  </a:lnTo>
                  <a:lnTo>
                    <a:pt x="615553" y="694749"/>
                  </a:lnTo>
                  <a:lnTo>
                    <a:pt x="0" y="887298"/>
                  </a:lnTo>
                  <a:close/>
                </a:path>
                <a:path w="5213350" h="887730">
                  <a:moveTo>
                    <a:pt x="5074403" y="833699"/>
                  </a:moveTo>
                  <a:lnTo>
                    <a:pt x="754503" y="833699"/>
                  </a:lnTo>
                  <a:lnTo>
                    <a:pt x="710584" y="826616"/>
                  </a:lnTo>
                  <a:lnTo>
                    <a:pt x="672441" y="806890"/>
                  </a:lnTo>
                  <a:lnTo>
                    <a:pt x="642362" y="776812"/>
                  </a:lnTo>
                  <a:lnTo>
                    <a:pt x="622637" y="738668"/>
                  </a:lnTo>
                  <a:lnTo>
                    <a:pt x="615553" y="694749"/>
                  </a:lnTo>
                  <a:lnTo>
                    <a:pt x="5213353" y="694749"/>
                  </a:lnTo>
                  <a:lnTo>
                    <a:pt x="5206269" y="738668"/>
                  </a:lnTo>
                  <a:lnTo>
                    <a:pt x="5186544" y="776812"/>
                  </a:lnTo>
                  <a:lnTo>
                    <a:pt x="5156465" y="806890"/>
                  </a:lnTo>
                  <a:lnTo>
                    <a:pt x="5118322" y="826616"/>
                  </a:lnTo>
                  <a:lnTo>
                    <a:pt x="5074403" y="833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90446" y="1209525"/>
              <a:ext cx="5213350" cy="887730"/>
            </a:xfrm>
            <a:custGeom>
              <a:avLst/>
              <a:gdLst/>
              <a:ahLst/>
              <a:cxnLst/>
              <a:rect l="l" t="t" r="r" b="b"/>
              <a:pathLst>
                <a:path w="5213350" h="887730">
                  <a:moveTo>
                    <a:pt x="615553" y="138949"/>
                  </a:moveTo>
                  <a:lnTo>
                    <a:pt x="622637" y="95031"/>
                  </a:lnTo>
                  <a:lnTo>
                    <a:pt x="642362" y="56887"/>
                  </a:lnTo>
                  <a:lnTo>
                    <a:pt x="672441" y="26809"/>
                  </a:lnTo>
                  <a:lnTo>
                    <a:pt x="710584" y="7083"/>
                  </a:lnTo>
                  <a:lnTo>
                    <a:pt x="754503" y="0"/>
                  </a:lnTo>
                  <a:lnTo>
                    <a:pt x="1381853" y="0"/>
                  </a:lnTo>
                  <a:lnTo>
                    <a:pt x="2531303" y="0"/>
                  </a:lnTo>
                  <a:lnTo>
                    <a:pt x="5074403" y="0"/>
                  </a:lnTo>
                  <a:lnTo>
                    <a:pt x="5101637" y="2694"/>
                  </a:lnTo>
                  <a:lnTo>
                    <a:pt x="5151493" y="23345"/>
                  </a:lnTo>
                  <a:lnTo>
                    <a:pt x="5190008" y="61860"/>
                  </a:lnTo>
                  <a:lnTo>
                    <a:pt x="5210658" y="111715"/>
                  </a:lnTo>
                  <a:lnTo>
                    <a:pt x="5213353" y="138949"/>
                  </a:lnTo>
                  <a:lnTo>
                    <a:pt x="5213353" y="486324"/>
                  </a:lnTo>
                  <a:lnTo>
                    <a:pt x="5213353" y="694749"/>
                  </a:lnTo>
                  <a:lnTo>
                    <a:pt x="5206269" y="738668"/>
                  </a:lnTo>
                  <a:lnTo>
                    <a:pt x="5186544" y="776812"/>
                  </a:lnTo>
                  <a:lnTo>
                    <a:pt x="5156465" y="806890"/>
                  </a:lnTo>
                  <a:lnTo>
                    <a:pt x="5118322" y="826616"/>
                  </a:lnTo>
                  <a:lnTo>
                    <a:pt x="5074403" y="833699"/>
                  </a:lnTo>
                  <a:lnTo>
                    <a:pt x="2531303" y="833699"/>
                  </a:lnTo>
                  <a:lnTo>
                    <a:pt x="1381853" y="833699"/>
                  </a:lnTo>
                  <a:lnTo>
                    <a:pt x="754503" y="833699"/>
                  </a:lnTo>
                  <a:lnTo>
                    <a:pt x="710584" y="826616"/>
                  </a:lnTo>
                  <a:lnTo>
                    <a:pt x="672441" y="806890"/>
                  </a:lnTo>
                  <a:lnTo>
                    <a:pt x="642362" y="776812"/>
                  </a:lnTo>
                  <a:lnTo>
                    <a:pt x="622637" y="738668"/>
                  </a:lnTo>
                  <a:lnTo>
                    <a:pt x="615553" y="694749"/>
                  </a:lnTo>
                  <a:lnTo>
                    <a:pt x="0" y="887298"/>
                  </a:lnTo>
                  <a:lnTo>
                    <a:pt x="615553" y="486324"/>
                  </a:lnTo>
                  <a:lnTo>
                    <a:pt x="615553" y="138949"/>
                  </a:lnTo>
                  <a:close/>
                </a:path>
              </a:pathLst>
            </a:custGeom>
            <a:ln w="9524">
              <a:solidFill>
                <a:srgbClr val="3C7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461882" y="1397014"/>
            <a:ext cx="413385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b="1" spc="-5">
                <a:latin typeface="Arial"/>
                <a:cs typeface="Arial"/>
              </a:rPr>
              <a:t>IF</a:t>
            </a:r>
            <a:r>
              <a:rPr sz="1400" b="1" spc="-15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I</a:t>
            </a:r>
            <a:r>
              <a:rPr sz="1400" spc="-10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have</a:t>
            </a:r>
            <a:r>
              <a:rPr sz="1400" spc="-15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eaten</a:t>
            </a:r>
            <a:r>
              <a:rPr sz="1400" spc="-10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my</a:t>
            </a:r>
            <a:r>
              <a:rPr sz="1400" spc="-10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vegetables</a:t>
            </a:r>
            <a:r>
              <a:rPr sz="1400" spc="-10">
                <a:latin typeface="Arial"/>
                <a:cs typeface="Arial"/>
              </a:rPr>
              <a:t> </a:t>
            </a:r>
            <a:r>
              <a:rPr sz="1400" b="1" spc="-5">
                <a:solidFill>
                  <a:srgbClr val="CC0000"/>
                </a:solidFill>
                <a:latin typeface="Arial"/>
                <a:cs typeface="Arial"/>
              </a:rPr>
              <a:t>AND</a:t>
            </a:r>
            <a:r>
              <a:rPr sz="1400" b="1" spc="-1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I</a:t>
            </a:r>
            <a:r>
              <a:rPr sz="1400" spc="-15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am</a:t>
            </a:r>
            <a:r>
              <a:rPr sz="1400" spc="-10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still</a:t>
            </a:r>
            <a:r>
              <a:rPr sz="1400" spc="-10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hungry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b="1" spc="-5">
                <a:latin typeface="Arial"/>
                <a:cs typeface="Arial"/>
              </a:rPr>
              <a:t>THEN</a:t>
            </a:r>
            <a:r>
              <a:rPr sz="1400" b="1" spc="-10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I</a:t>
            </a:r>
            <a:r>
              <a:rPr sz="1400" spc="-15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can</a:t>
            </a:r>
            <a:r>
              <a:rPr sz="1400" spc="-15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have</a:t>
            </a:r>
            <a:r>
              <a:rPr sz="1400" spc="-15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ice</a:t>
            </a:r>
            <a:r>
              <a:rPr sz="1400" spc="-15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cream.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3654542" y="2524212"/>
            <a:ext cx="5330825" cy="843280"/>
            <a:chOff x="2130541" y="2524212"/>
            <a:chExt cx="5330825" cy="843280"/>
          </a:xfrm>
        </p:grpSpPr>
        <p:sp>
          <p:nvSpPr>
            <p:cNvPr id="10" name="object 10"/>
            <p:cNvSpPr/>
            <p:nvPr/>
          </p:nvSpPr>
          <p:spPr>
            <a:xfrm>
              <a:off x="2135303" y="2528974"/>
              <a:ext cx="5321300" cy="833755"/>
            </a:xfrm>
            <a:custGeom>
              <a:avLst/>
              <a:gdLst/>
              <a:ahLst/>
              <a:cxnLst/>
              <a:rect l="l" t="t" r="r" b="b"/>
              <a:pathLst>
                <a:path w="5321300" h="833754">
                  <a:moveTo>
                    <a:pt x="5320895" y="138949"/>
                  </a:moveTo>
                  <a:lnTo>
                    <a:pt x="723095" y="138949"/>
                  </a:lnTo>
                  <a:lnTo>
                    <a:pt x="730179" y="95031"/>
                  </a:lnTo>
                  <a:lnTo>
                    <a:pt x="749905" y="56887"/>
                  </a:lnTo>
                  <a:lnTo>
                    <a:pt x="779983" y="26809"/>
                  </a:lnTo>
                  <a:lnTo>
                    <a:pt x="818127" y="7083"/>
                  </a:lnTo>
                  <a:lnTo>
                    <a:pt x="862045" y="0"/>
                  </a:lnTo>
                  <a:lnTo>
                    <a:pt x="5181945" y="0"/>
                  </a:lnTo>
                  <a:lnTo>
                    <a:pt x="5235119" y="10576"/>
                  </a:lnTo>
                  <a:lnTo>
                    <a:pt x="5280198" y="40697"/>
                  </a:lnTo>
                  <a:lnTo>
                    <a:pt x="5310319" y="85776"/>
                  </a:lnTo>
                  <a:lnTo>
                    <a:pt x="5320895" y="138949"/>
                  </a:lnTo>
                  <a:close/>
                </a:path>
                <a:path w="5321300" h="833754">
                  <a:moveTo>
                    <a:pt x="5181945" y="833699"/>
                  </a:moveTo>
                  <a:lnTo>
                    <a:pt x="862045" y="833699"/>
                  </a:lnTo>
                  <a:lnTo>
                    <a:pt x="818127" y="826616"/>
                  </a:lnTo>
                  <a:lnTo>
                    <a:pt x="779983" y="806890"/>
                  </a:lnTo>
                  <a:lnTo>
                    <a:pt x="749905" y="776812"/>
                  </a:lnTo>
                  <a:lnTo>
                    <a:pt x="730179" y="738668"/>
                  </a:lnTo>
                  <a:lnTo>
                    <a:pt x="723095" y="694749"/>
                  </a:lnTo>
                  <a:lnTo>
                    <a:pt x="723095" y="347374"/>
                  </a:lnTo>
                  <a:lnTo>
                    <a:pt x="0" y="48771"/>
                  </a:lnTo>
                  <a:lnTo>
                    <a:pt x="723095" y="138949"/>
                  </a:lnTo>
                  <a:lnTo>
                    <a:pt x="5320895" y="138949"/>
                  </a:lnTo>
                  <a:lnTo>
                    <a:pt x="5320895" y="694749"/>
                  </a:lnTo>
                  <a:lnTo>
                    <a:pt x="5313812" y="738668"/>
                  </a:lnTo>
                  <a:lnTo>
                    <a:pt x="5294086" y="776812"/>
                  </a:lnTo>
                  <a:lnTo>
                    <a:pt x="5264008" y="806890"/>
                  </a:lnTo>
                  <a:lnTo>
                    <a:pt x="5225864" y="826616"/>
                  </a:lnTo>
                  <a:lnTo>
                    <a:pt x="5181945" y="833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35303" y="2528974"/>
              <a:ext cx="5321300" cy="833755"/>
            </a:xfrm>
            <a:custGeom>
              <a:avLst/>
              <a:gdLst/>
              <a:ahLst/>
              <a:cxnLst/>
              <a:rect l="l" t="t" r="r" b="b"/>
              <a:pathLst>
                <a:path w="5321300" h="833754">
                  <a:moveTo>
                    <a:pt x="723095" y="138949"/>
                  </a:moveTo>
                  <a:lnTo>
                    <a:pt x="730179" y="95031"/>
                  </a:lnTo>
                  <a:lnTo>
                    <a:pt x="749905" y="56887"/>
                  </a:lnTo>
                  <a:lnTo>
                    <a:pt x="779983" y="26809"/>
                  </a:lnTo>
                  <a:lnTo>
                    <a:pt x="818127" y="7083"/>
                  </a:lnTo>
                  <a:lnTo>
                    <a:pt x="862045" y="0"/>
                  </a:lnTo>
                  <a:lnTo>
                    <a:pt x="1489395" y="0"/>
                  </a:lnTo>
                  <a:lnTo>
                    <a:pt x="2638845" y="0"/>
                  </a:lnTo>
                  <a:lnTo>
                    <a:pt x="5181945" y="0"/>
                  </a:lnTo>
                  <a:lnTo>
                    <a:pt x="5209180" y="2694"/>
                  </a:lnTo>
                  <a:lnTo>
                    <a:pt x="5259035" y="23345"/>
                  </a:lnTo>
                  <a:lnTo>
                    <a:pt x="5297550" y="61860"/>
                  </a:lnTo>
                  <a:lnTo>
                    <a:pt x="5318201" y="111715"/>
                  </a:lnTo>
                  <a:lnTo>
                    <a:pt x="5320895" y="138949"/>
                  </a:lnTo>
                  <a:lnTo>
                    <a:pt x="5320895" y="347374"/>
                  </a:lnTo>
                  <a:lnTo>
                    <a:pt x="5320895" y="694749"/>
                  </a:lnTo>
                  <a:lnTo>
                    <a:pt x="5313812" y="738668"/>
                  </a:lnTo>
                  <a:lnTo>
                    <a:pt x="5294086" y="776812"/>
                  </a:lnTo>
                  <a:lnTo>
                    <a:pt x="5264008" y="806890"/>
                  </a:lnTo>
                  <a:lnTo>
                    <a:pt x="5225864" y="826616"/>
                  </a:lnTo>
                  <a:lnTo>
                    <a:pt x="5181945" y="833699"/>
                  </a:lnTo>
                  <a:lnTo>
                    <a:pt x="2638845" y="833699"/>
                  </a:lnTo>
                  <a:lnTo>
                    <a:pt x="1489395" y="833699"/>
                  </a:lnTo>
                  <a:lnTo>
                    <a:pt x="862045" y="833699"/>
                  </a:lnTo>
                  <a:lnTo>
                    <a:pt x="818127" y="826616"/>
                  </a:lnTo>
                  <a:lnTo>
                    <a:pt x="779983" y="806890"/>
                  </a:lnTo>
                  <a:lnTo>
                    <a:pt x="749905" y="776812"/>
                  </a:lnTo>
                  <a:lnTo>
                    <a:pt x="730179" y="738668"/>
                  </a:lnTo>
                  <a:lnTo>
                    <a:pt x="723095" y="694749"/>
                  </a:lnTo>
                  <a:lnTo>
                    <a:pt x="723095" y="347374"/>
                  </a:lnTo>
                  <a:lnTo>
                    <a:pt x="0" y="48771"/>
                  </a:lnTo>
                  <a:lnTo>
                    <a:pt x="723095" y="138949"/>
                  </a:lnTo>
                  <a:close/>
                </a:path>
              </a:pathLst>
            </a:custGeom>
            <a:ln w="9524">
              <a:solidFill>
                <a:srgbClr val="3C7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545128" y="2716463"/>
            <a:ext cx="427164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567815" marR="5080" indent="-1555750">
              <a:lnSpc>
                <a:spcPts val="1650"/>
              </a:lnSpc>
              <a:spcBef>
                <a:spcPts val="180"/>
              </a:spcBef>
            </a:pPr>
            <a:r>
              <a:rPr sz="1400" b="1" spc="-5">
                <a:latin typeface="Arial"/>
                <a:cs typeface="Arial"/>
              </a:rPr>
              <a:t>IF </a:t>
            </a:r>
            <a:r>
              <a:rPr sz="1400" spc="-5">
                <a:latin typeface="Arial"/>
                <a:cs typeface="Arial"/>
              </a:rPr>
              <a:t>it’s the weekend </a:t>
            </a:r>
            <a:r>
              <a:rPr sz="1400" b="1" spc="-5">
                <a:solidFill>
                  <a:srgbClr val="0F9D58"/>
                </a:solidFill>
                <a:latin typeface="Arial"/>
                <a:cs typeface="Arial"/>
              </a:rPr>
              <a:t>OR </a:t>
            </a:r>
            <a:r>
              <a:rPr sz="1400">
                <a:latin typeface="Arial"/>
                <a:cs typeface="Arial"/>
              </a:rPr>
              <a:t>I </a:t>
            </a:r>
            <a:r>
              <a:rPr sz="1400" spc="-5">
                <a:latin typeface="Arial"/>
                <a:cs typeface="Arial"/>
              </a:rPr>
              <a:t>am on annual leave </a:t>
            </a:r>
            <a:r>
              <a:rPr sz="1400" b="1" spc="-5">
                <a:latin typeface="Arial"/>
                <a:cs typeface="Arial"/>
              </a:rPr>
              <a:t>THEN </a:t>
            </a:r>
            <a:r>
              <a:rPr sz="1400" spc="-5">
                <a:latin typeface="Arial"/>
                <a:cs typeface="Arial"/>
              </a:rPr>
              <a:t>I’ll </a:t>
            </a:r>
            <a:r>
              <a:rPr sz="1400" spc="-375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go</a:t>
            </a:r>
            <a:r>
              <a:rPr sz="1400" spc="-10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to the</a:t>
            </a:r>
            <a:r>
              <a:rPr sz="1400" spc="-10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park.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0336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727031"/>
              </p:ext>
            </p:extLst>
          </p:nvPr>
        </p:nvGraphicFramePr>
        <p:xfrm>
          <a:off x="852033" y="2562601"/>
          <a:ext cx="5429250" cy="1961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Input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nl-NL" sz="1400" b="1" dirty="0">
                          <a:latin typeface="Arial"/>
                          <a:cs typeface="Arial"/>
                        </a:rPr>
                        <a:t>x1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Input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nl-NL" sz="1400" b="1" spc="-30" dirty="0">
                          <a:latin typeface="Arial"/>
                          <a:cs typeface="Arial"/>
                        </a:rPr>
                        <a:t>x2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nl-NL" sz="1400" b="1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AND y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lang="nl-NL" sz="1400" dirty="0">
                          <a:latin typeface="Arial"/>
                          <a:cs typeface="Arial"/>
                        </a:rPr>
                        <a:t>0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nl-NL" sz="1400" dirty="0">
                          <a:latin typeface="Arial"/>
                          <a:cs typeface="Arial"/>
                        </a:rPr>
                        <a:t>0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nl-NL" sz="1400" dirty="0">
                          <a:latin typeface="Arial"/>
                          <a:cs typeface="Arial"/>
                        </a:rPr>
                        <a:t>1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object 3">
            <a:extLst>
              <a:ext uri="{FF2B5EF4-FFF2-40B4-BE49-F238E27FC236}">
                <a16:creationId xmlns:a16="http://schemas.microsoft.com/office/drawing/2014/main" id="{E5367D46-757B-4849-B0D0-0FC73554C33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88987" y="1767325"/>
            <a:ext cx="3738770" cy="332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65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E5367D46-757B-4849-B0D0-0FC73554C33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3158" y="2018805"/>
            <a:ext cx="2466588" cy="2501853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F25E1363-0203-9746-B416-01C3B077AE0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1163" y="2104029"/>
            <a:ext cx="2728567" cy="2501853"/>
          </a:xfrm>
          <a:prstGeom prst="rect">
            <a:avLst/>
          </a:prstGeom>
        </p:spPr>
      </p:pic>
      <p:pic>
        <p:nvPicPr>
          <p:cNvPr id="7" name="object 3">
            <a:extLst>
              <a:ext uri="{FF2B5EF4-FFF2-40B4-BE49-F238E27FC236}">
                <a16:creationId xmlns:a16="http://schemas.microsoft.com/office/drawing/2014/main" id="{4431AFD7-0A54-2648-B2A9-6324340222F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02254" y="1987196"/>
            <a:ext cx="2466588" cy="256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42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E5367D46-757B-4849-B0D0-0FC73554C33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2551" y="1027217"/>
            <a:ext cx="2935740" cy="2858112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F25E1363-0203-9746-B416-01C3B077AE0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51547" y="1104408"/>
            <a:ext cx="2935740" cy="285811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8175E19-1FCE-9649-87DE-A2FAF0261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35" y="4255906"/>
            <a:ext cx="5512130" cy="186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07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3B04E4-2AF9-B843-A4F0-BAF7D153EC95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AA6E39-0B67-3B45-9825-A8833A581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56" y="1335974"/>
            <a:ext cx="4194978" cy="47145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9DA31F-9DFC-7348-9611-0DA021AB9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250" y="2143826"/>
            <a:ext cx="48514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09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87401E-B745-A546-9498-A88FD41A418E}"/>
              </a:ext>
            </a:extLst>
          </p:cNvPr>
          <p:cNvSpPr/>
          <p:nvPr/>
        </p:nvSpPr>
        <p:spPr>
          <a:xfrm>
            <a:off x="2851665" y="1414081"/>
            <a:ext cx="730767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effectLst/>
                <a:latin typeface="WhatDoWeDoAllDay" panose="02000500000000000000" pitchFamily="2" charset="77"/>
              </a:rPr>
              <a:t>PYTHON  PERCEPTRON  MODEL code</a:t>
            </a:r>
          </a:p>
          <a:p>
            <a:br>
              <a:rPr lang="en-GB" sz="2000" dirty="0">
                <a:effectLst/>
                <a:latin typeface="WhatDoWeDoAllDay" panose="02000500000000000000" pitchFamily="2" charset="77"/>
              </a:rPr>
            </a:br>
            <a:r>
              <a:rPr lang="en-GB" sz="2000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import</a:t>
            </a:r>
            <a:r>
              <a:rPr lang="en-GB" sz="2000" dirty="0">
                <a:effectLst/>
                <a:latin typeface="WhatDoWeDoAllDay" panose="02000500000000000000" pitchFamily="2" charset="77"/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Numpy</a:t>
            </a:r>
            <a:r>
              <a:rPr lang="en-GB" sz="2000" dirty="0">
                <a:effectLst/>
                <a:latin typeface="WhatDoWeDoAllDay" panose="02000500000000000000" pitchFamily="2" charset="77"/>
              </a:rPr>
              <a:t> as </a:t>
            </a:r>
            <a:r>
              <a:rPr lang="en-GB" sz="2000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np</a:t>
            </a:r>
          </a:p>
          <a:p>
            <a:r>
              <a:rPr lang="en-GB" sz="2000" dirty="0">
                <a:solidFill>
                  <a:srgbClr val="C00000"/>
                </a:solidFill>
                <a:latin typeface="WhatDoWeDoAllDay" panose="02000500000000000000" pitchFamily="2" charset="77"/>
              </a:rPr>
              <a:t>import</a:t>
            </a:r>
            <a:r>
              <a:rPr lang="en-GB" sz="2000" dirty="0">
                <a:latin typeface="WhatDoWeDoAllDay" panose="02000500000000000000" pitchFamily="2" charset="77"/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Matlibplot.pyplot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 </a:t>
            </a:r>
            <a:r>
              <a:rPr lang="en-GB" sz="2000" dirty="0">
                <a:latin typeface="WhatDoWeDoAllDay" panose="02000500000000000000" pitchFamily="2" charset="77"/>
              </a:rPr>
              <a:t>as </a:t>
            </a:r>
            <a:r>
              <a:rPr lang="en-GB" sz="2000" dirty="0" err="1">
                <a:solidFill>
                  <a:srgbClr val="C00000"/>
                </a:solidFill>
                <a:latin typeface="WhatDoWeDoAllDay" panose="02000500000000000000" pitchFamily="2" charset="77"/>
              </a:rPr>
              <a:t>plt</a:t>
            </a:r>
            <a:r>
              <a:rPr lang="en-GB" sz="2000" dirty="0">
                <a:latin typeface="WhatDoWeDoAllDay" panose="02000500000000000000" pitchFamily="2" charset="77"/>
              </a:rPr>
              <a:t> </a:t>
            </a:r>
            <a:endParaRPr lang="en-GB" sz="2000" dirty="0">
              <a:effectLst/>
              <a:latin typeface="WhatDoWeDoAllDay" panose="02000500000000000000" pitchFamily="2" charset="77"/>
            </a:endParaRPr>
          </a:p>
          <a:p>
            <a:endParaRPr lang="en-GB" sz="2000" dirty="0"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Learn how to specify: input/output relationship</a:t>
            </a: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Initialize weights</a:t>
            </a: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Forward computation</a:t>
            </a:r>
          </a:p>
        </p:txBody>
      </p:sp>
    </p:spTree>
    <p:extLst>
      <p:ext uri="{BB962C8B-B14F-4D97-AF65-F5344CB8AC3E}">
        <p14:creationId xmlns:p14="http://schemas.microsoft.com/office/powerpoint/2010/main" val="274458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2848A-FB72-EA4B-B03E-D40258B0C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93" y="629392"/>
            <a:ext cx="5539342" cy="57561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6B9452-41FE-4B48-8625-4CD7ACAFCA70}"/>
              </a:ext>
            </a:extLst>
          </p:cNvPr>
          <p:cNvSpPr/>
          <p:nvPr/>
        </p:nvSpPr>
        <p:spPr>
          <a:xfrm>
            <a:off x="6337467" y="1146886"/>
            <a:ext cx="521761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effectLst/>
                <a:latin typeface="WhatDoWeDoAllDay" panose="02000500000000000000" pitchFamily="2" charset="77"/>
              </a:rPr>
              <a:t>PYTHON  PERCEPTRON  MODEL code</a:t>
            </a:r>
          </a:p>
          <a:p>
            <a:br>
              <a:rPr lang="en-GB" sz="2000" dirty="0">
                <a:effectLst/>
                <a:latin typeface="WhatDoWeDoAllDay" panose="02000500000000000000" pitchFamily="2" charset="77"/>
              </a:rPr>
            </a:br>
            <a:r>
              <a:rPr lang="en-GB" sz="2000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import</a:t>
            </a:r>
            <a:r>
              <a:rPr lang="en-GB" sz="2000" dirty="0">
                <a:effectLst/>
                <a:latin typeface="WhatDoWeDoAllDay" panose="02000500000000000000" pitchFamily="2" charset="77"/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Numpy</a:t>
            </a:r>
            <a:r>
              <a:rPr lang="en-GB" sz="2000" dirty="0">
                <a:effectLst/>
                <a:latin typeface="WhatDoWeDoAllDay" panose="02000500000000000000" pitchFamily="2" charset="77"/>
              </a:rPr>
              <a:t> as </a:t>
            </a:r>
            <a:r>
              <a:rPr lang="en-GB" sz="2000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np</a:t>
            </a:r>
          </a:p>
          <a:p>
            <a:r>
              <a:rPr lang="en-GB" sz="2000" dirty="0">
                <a:solidFill>
                  <a:srgbClr val="C00000"/>
                </a:solidFill>
                <a:latin typeface="WhatDoWeDoAllDay" panose="02000500000000000000" pitchFamily="2" charset="77"/>
              </a:rPr>
              <a:t>import</a:t>
            </a:r>
            <a:r>
              <a:rPr lang="en-GB" sz="2000" dirty="0">
                <a:latin typeface="WhatDoWeDoAllDay" panose="02000500000000000000" pitchFamily="2" charset="77"/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Matlibplot.pyplot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 </a:t>
            </a:r>
            <a:r>
              <a:rPr lang="en-GB" sz="2000" dirty="0">
                <a:latin typeface="WhatDoWeDoAllDay" panose="02000500000000000000" pitchFamily="2" charset="77"/>
              </a:rPr>
              <a:t>as </a:t>
            </a:r>
            <a:r>
              <a:rPr lang="en-GB" sz="2000" dirty="0" err="1">
                <a:solidFill>
                  <a:srgbClr val="C00000"/>
                </a:solidFill>
                <a:latin typeface="WhatDoWeDoAllDay" panose="02000500000000000000" pitchFamily="2" charset="77"/>
              </a:rPr>
              <a:t>plt</a:t>
            </a:r>
            <a:r>
              <a:rPr lang="en-GB" sz="2000" dirty="0">
                <a:latin typeface="WhatDoWeDoAllDay" panose="02000500000000000000" pitchFamily="2" charset="77"/>
              </a:rPr>
              <a:t> </a:t>
            </a:r>
            <a:endParaRPr lang="en-GB" sz="2000" dirty="0">
              <a:effectLst/>
              <a:latin typeface="WhatDoWeDoAllDay" panose="02000500000000000000" pitchFamily="2" charset="77"/>
            </a:endParaRPr>
          </a:p>
          <a:p>
            <a:endParaRPr lang="en-GB" sz="2000" dirty="0"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Where are input &amp;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ouput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 specified?</a:t>
            </a: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Where are the weights initialized?</a:t>
            </a: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How is the Forward computation specified?</a:t>
            </a: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To Do: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Change the code as to print </a:t>
            </a: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Interation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 number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Bach number 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Error 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And weights</a:t>
            </a:r>
          </a:p>
        </p:txBody>
      </p:sp>
    </p:spTree>
    <p:extLst>
      <p:ext uri="{BB962C8B-B14F-4D97-AF65-F5344CB8AC3E}">
        <p14:creationId xmlns:p14="http://schemas.microsoft.com/office/powerpoint/2010/main" val="1175694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6B9452-41FE-4B48-8625-4CD7ACAFCA70}"/>
              </a:ext>
            </a:extLst>
          </p:cNvPr>
          <p:cNvSpPr/>
          <p:nvPr/>
        </p:nvSpPr>
        <p:spPr>
          <a:xfrm>
            <a:off x="583872" y="1164555"/>
            <a:ext cx="521761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effectLst/>
                <a:latin typeface="WhatDoWeDoAllDay" panose="02000500000000000000" pitchFamily="2" charset="77"/>
              </a:rPr>
              <a:t>PYTHON</a:t>
            </a:r>
          </a:p>
          <a:p>
            <a:r>
              <a:rPr lang="en-GB" sz="2000" dirty="0">
                <a:effectLst/>
                <a:latin typeface="WhatDoWeDoAllDay" panose="02000500000000000000" pitchFamily="2" charset="77"/>
              </a:rPr>
              <a:t>INPUT / OUTPUT relationship code</a:t>
            </a:r>
          </a:p>
          <a:p>
            <a:br>
              <a:rPr lang="en-GB" sz="2000" dirty="0">
                <a:effectLst/>
                <a:latin typeface="WhatDoWeDoAllDay" panose="02000500000000000000" pitchFamily="2" charset="77"/>
              </a:rPr>
            </a:br>
            <a:r>
              <a:rPr lang="en-GB" sz="2000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import</a:t>
            </a:r>
            <a:r>
              <a:rPr lang="en-GB" sz="2000" dirty="0">
                <a:effectLst/>
                <a:latin typeface="WhatDoWeDoAllDay" panose="02000500000000000000" pitchFamily="2" charset="77"/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Numpy</a:t>
            </a:r>
            <a:r>
              <a:rPr lang="en-GB" sz="2000" dirty="0">
                <a:effectLst/>
                <a:latin typeface="WhatDoWeDoAllDay" panose="02000500000000000000" pitchFamily="2" charset="77"/>
              </a:rPr>
              <a:t> as </a:t>
            </a:r>
            <a:r>
              <a:rPr lang="en-GB" sz="2000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np</a:t>
            </a:r>
          </a:p>
          <a:p>
            <a:r>
              <a:rPr lang="en-GB" sz="2000" dirty="0">
                <a:solidFill>
                  <a:srgbClr val="C00000"/>
                </a:solidFill>
                <a:latin typeface="WhatDoWeDoAllDay" panose="02000500000000000000" pitchFamily="2" charset="77"/>
              </a:rPr>
              <a:t>import</a:t>
            </a:r>
            <a:r>
              <a:rPr lang="en-GB" sz="2000" dirty="0">
                <a:latin typeface="WhatDoWeDoAllDay" panose="02000500000000000000" pitchFamily="2" charset="77"/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Matlibplot.pyplot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 </a:t>
            </a:r>
            <a:r>
              <a:rPr lang="en-GB" sz="2000" dirty="0">
                <a:latin typeface="WhatDoWeDoAllDay" panose="02000500000000000000" pitchFamily="2" charset="77"/>
              </a:rPr>
              <a:t>as </a:t>
            </a:r>
            <a:r>
              <a:rPr lang="en-GB" sz="2000" dirty="0" err="1">
                <a:solidFill>
                  <a:srgbClr val="C00000"/>
                </a:solidFill>
                <a:latin typeface="WhatDoWeDoAllDay" panose="02000500000000000000" pitchFamily="2" charset="77"/>
              </a:rPr>
              <a:t>plt</a:t>
            </a:r>
            <a:r>
              <a:rPr lang="en-GB" sz="2000" dirty="0">
                <a:latin typeface="WhatDoWeDoAllDay" panose="02000500000000000000" pitchFamily="2" charset="77"/>
              </a:rPr>
              <a:t> </a:t>
            </a:r>
            <a:endParaRPr lang="en-GB" sz="2000" dirty="0">
              <a:effectLst/>
              <a:latin typeface="WhatDoWeDoAllDay" panose="02000500000000000000" pitchFamily="2" charset="77"/>
            </a:endParaRPr>
          </a:p>
          <a:p>
            <a:endParaRPr lang="en-GB" sz="2000" dirty="0"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import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numpy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 as np</a:t>
            </a: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inputs = []</a:t>
            </a: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inputs.append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np.array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([1, 1]))</a:t>
            </a: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inputs.append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np.array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([1, 0]))</a:t>
            </a: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inputs.append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np.array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([0, 1]))</a:t>
            </a: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inputs.append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np.array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([0, 0]))</a:t>
            </a: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teacher =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np.array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([1, 0, 0, 0])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3977AB-AD38-4946-A202-965290946E19}"/>
              </a:ext>
            </a:extLst>
          </p:cNvPr>
          <p:cNvSpPr/>
          <p:nvPr/>
        </p:nvSpPr>
        <p:spPr>
          <a:xfrm>
            <a:off x="5717969" y="2767280"/>
            <a:ext cx="626423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effectLst/>
                <a:latin typeface="WhatDoWeDoAllDay" panose="02000500000000000000" pitchFamily="2" charset="77"/>
              </a:rPr>
              <a:t>USING ZIP</a:t>
            </a:r>
          </a:p>
          <a:p>
            <a:br>
              <a:rPr lang="en-GB" sz="2000" dirty="0">
                <a:effectLst/>
                <a:latin typeface="WhatDoWeDoAllDay" panose="02000500000000000000" pitchFamily="2" charset="77"/>
              </a:rPr>
            </a:b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print([inputs for teacher in zip(inputs, teacher)])</a:t>
            </a: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print([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i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 for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i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 in zip(inputs, teacher)])</a:t>
            </a:r>
          </a:p>
        </p:txBody>
      </p:sp>
    </p:spTree>
    <p:extLst>
      <p:ext uri="{BB962C8B-B14F-4D97-AF65-F5344CB8AC3E}">
        <p14:creationId xmlns:p14="http://schemas.microsoft.com/office/powerpoint/2010/main" val="2319760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8861" y="560430"/>
            <a:ext cx="7613714" cy="2546403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954530">
              <a:lnSpc>
                <a:spcPct val="100000"/>
              </a:lnSpc>
              <a:spcBef>
                <a:spcPts val="90"/>
              </a:spcBef>
            </a:pPr>
            <a:r>
              <a:rPr spc="-18" dirty="0"/>
              <a:t>Lecture</a:t>
            </a:r>
            <a:r>
              <a:rPr lang="nl-NL" spc="-18" dirty="0"/>
              <a:t> 03</a:t>
            </a:r>
            <a:endParaRPr spc="-18" dirty="0"/>
          </a:p>
          <a:p>
            <a:pPr marL="11430" marR="4572">
              <a:lnSpc>
                <a:spcPct val="184000"/>
              </a:lnSpc>
              <a:spcBef>
                <a:spcPts val="827"/>
              </a:spcBef>
            </a:pPr>
            <a:r>
              <a:rPr sz="2160" spc="-5" dirty="0">
                <a:solidFill>
                  <a:srgbClr val="AB1500"/>
                </a:solidFill>
              </a:rPr>
              <a:t>Basic deﬁnitions</a:t>
            </a:r>
            <a:r>
              <a:rPr sz="2160" dirty="0">
                <a:solidFill>
                  <a:srgbClr val="AB1500"/>
                </a:solidFill>
              </a:rPr>
              <a:t> and</a:t>
            </a:r>
            <a:r>
              <a:rPr sz="2160" spc="-5" dirty="0">
                <a:solidFill>
                  <a:srgbClr val="AB1500"/>
                </a:solidFill>
              </a:rPr>
              <a:t> concepts</a:t>
            </a:r>
            <a:r>
              <a:rPr lang="nl-NL" sz="2160" spc="-5" dirty="0">
                <a:solidFill>
                  <a:srgbClr val="AB1500"/>
                </a:solidFill>
              </a:rPr>
              <a:t> of Machine Learning (ML) PART02</a:t>
            </a:r>
            <a:r>
              <a:rPr sz="2160" spc="-5" dirty="0">
                <a:solidFill>
                  <a:srgbClr val="000000"/>
                </a:solidFill>
              </a:rPr>
              <a:t>. </a:t>
            </a:r>
            <a:r>
              <a:rPr sz="2160" dirty="0">
                <a:solidFill>
                  <a:srgbClr val="000000"/>
                </a:solidFill>
              </a:rPr>
              <a:t> </a:t>
            </a:r>
            <a:br>
              <a:rPr lang="nl-NL" sz="2160" dirty="0">
                <a:solidFill>
                  <a:srgbClr val="000000"/>
                </a:solidFill>
              </a:rPr>
            </a:br>
            <a:r>
              <a:rPr lang="nl-NL" sz="2160" dirty="0">
                <a:solidFill>
                  <a:srgbClr val="000000"/>
                </a:solidFill>
              </a:rPr>
              <a:t>How </a:t>
            </a:r>
            <a:r>
              <a:rPr lang="nl-NL" sz="2160" dirty="0" err="1">
                <a:solidFill>
                  <a:srgbClr val="000000"/>
                </a:solidFill>
              </a:rPr>
              <a:t>to</a:t>
            </a:r>
            <a:r>
              <a:rPr lang="nl-NL" sz="2160" dirty="0">
                <a:solidFill>
                  <a:srgbClr val="000000"/>
                </a:solidFill>
              </a:rPr>
              <a:t> get </a:t>
            </a:r>
            <a:r>
              <a:rPr lang="nl-NL" sz="2160" dirty="0" err="1">
                <a:solidFill>
                  <a:srgbClr val="000000"/>
                </a:solidFill>
              </a:rPr>
              <a:t>from</a:t>
            </a:r>
            <a:r>
              <a:rPr lang="nl-NL" sz="2160" dirty="0">
                <a:solidFill>
                  <a:srgbClr val="000000"/>
                </a:solidFill>
              </a:rPr>
              <a:t> ML </a:t>
            </a:r>
            <a:r>
              <a:rPr lang="nl-NL" sz="2160" dirty="0" err="1">
                <a:solidFill>
                  <a:srgbClr val="000000"/>
                </a:solidFill>
              </a:rPr>
              <a:t>concepts</a:t>
            </a:r>
            <a:r>
              <a:rPr lang="nl-NL" sz="2160" dirty="0">
                <a:solidFill>
                  <a:srgbClr val="000000"/>
                </a:solidFill>
              </a:rPr>
              <a:t> &amp; </a:t>
            </a:r>
            <a:r>
              <a:rPr lang="nl-NL" sz="2160" dirty="0" err="1">
                <a:solidFill>
                  <a:srgbClr val="000000"/>
                </a:solidFill>
              </a:rPr>
              <a:t>Models</a:t>
            </a:r>
            <a:r>
              <a:rPr lang="nl-NL" sz="2160" dirty="0">
                <a:solidFill>
                  <a:srgbClr val="000000"/>
                </a:solidFill>
              </a:rPr>
              <a:t> </a:t>
            </a:r>
            <a:r>
              <a:rPr lang="nl-NL" sz="2160" dirty="0" err="1">
                <a:solidFill>
                  <a:srgbClr val="000000"/>
                </a:solidFill>
              </a:rPr>
              <a:t>to</a:t>
            </a:r>
            <a:r>
              <a:rPr lang="nl-NL" sz="2160" dirty="0">
                <a:solidFill>
                  <a:srgbClr val="000000"/>
                </a:solidFill>
              </a:rPr>
              <a:t> Python code.</a:t>
            </a:r>
            <a:br>
              <a:rPr lang="nl-NL" sz="2160" dirty="0">
                <a:solidFill>
                  <a:srgbClr val="000000"/>
                </a:solidFill>
              </a:rPr>
            </a:br>
            <a:r>
              <a:rPr lang="nl-NL" sz="2160" dirty="0">
                <a:solidFill>
                  <a:srgbClr val="000000"/>
                </a:solidFill>
              </a:rPr>
              <a:t>		</a:t>
            </a:r>
            <a:r>
              <a:rPr lang="nl-NL" sz="2160" b="1" dirty="0">
                <a:solidFill>
                  <a:srgbClr val="C00000"/>
                </a:solidFill>
              </a:rPr>
              <a:t>THE DOT PRODUCT</a:t>
            </a:r>
            <a:endParaRPr sz="2160" b="1" dirty="0">
              <a:solidFill>
                <a:srgbClr val="C00000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1614463"/>
            <a:ext cx="183800" cy="1691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2220253"/>
            <a:ext cx="183800" cy="16918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95300" y="7303833"/>
            <a:ext cx="259969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300" b="0" i="0" kern="1200">
                <a:solidFill>
                  <a:srgbClr val="5E81B6"/>
                </a:solidFill>
                <a:latin typeface="Open Sans"/>
                <a:ea typeface="+mn-ea"/>
                <a:cs typeface="Open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">
              <a:spcBef>
                <a:spcPts val="171"/>
              </a:spcBef>
            </a:pPr>
            <a:r>
              <a:rPr lang="en-GB" spc="-5"/>
              <a:t>Foundations</a:t>
            </a:r>
            <a:r>
              <a:rPr lang="en-GB" spc="-10"/>
              <a:t> </a:t>
            </a:r>
            <a:r>
              <a:rPr lang="en-GB"/>
              <a:t>of</a:t>
            </a:r>
            <a:r>
              <a:rPr lang="en-GB" spc="-15"/>
              <a:t> </a:t>
            </a:r>
            <a:r>
              <a:rPr lang="en-GB"/>
              <a:t>Machine</a:t>
            </a:r>
            <a:r>
              <a:rPr lang="en-GB" spc="-10"/>
              <a:t> </a:t>
            </a:r>
            <a:r>
              <a:rPr lang="en-GB" spc="-5"/>
              <a:t>Learning</a:t>
            </a:r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9105900" y="7317407"/>
            <a:ext cx="593725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200" b="0" i="0" kern="1200">
                <a:solidFill>
                  <a:srgbClr val="5E81B6"/>
                </a:solidFill>
                <a:latin typeface="Open Sans"/>
                <a:ea typeface="+mn-ea"/>
                <a:cs typeface="Open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80"/>
              </a:spcBef>
            </a:pPr>
            <a:r>
              <a:rPr lang="en-GB"/>
              <a:t>page</a:t>
            </a:r>
            <a:r>
              <a:rPr lang="en-GB" spc="-150"/>
              <a:t> </a:t>
            </a:r>
            <a:fld id="{81D60167-4931-47E6-BA6A-407CBD079E47}" type="slidenum">
              <a:rPr smtClean="0"/>
              <a:pPr marL="12700">
                <a:spcBef>
                  <a:spcPts val="180"/>
                </a:spcBef>
              </a:pPr>
              <a:t>3</a:t>
            </a:fld>
            <a:endParaRPr/>
          </a:p>
        </p:txBody>
      </p:sp>
      <p:pic>
        <p:nvPicPr>
          <p:cNvPr id="11" name="object 3">
            <a:extLst>
              <a:ext uri="{FF2B5EF4-FFF2-40B4-BE49-F238E27FC236}">
                <a16:creationId xmlns:a16="http://schemas.microsoft.com/office/drawing/2014/main" id="{58546F2D-ED16-E44D-8B7D-B5865EEA171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2786" y="4140645"/>
            <a:ext cx="3232150" cy="1411978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627DD717-BADC-F345-A03F-92FECBBFE4A0}"/>
              </a:ext>
            </a:extLst>
          </p:cNvPr>
          <p:cNvSpPr/>
          <p:nvPr/>
        </p:nvSpPr>
        <p:spPr>
          <a:xfrm>
            <a:off x="4358810" y="4398324"/>
            <a:ext cx="2286000" cy="10287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495AAF-716C-1647-AFE5-DED292788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252" y="2877275"/>
            <a:ext cx="4760691" cy="368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74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3B04E4-2AF9-B843-A4F0-BAF7D153EC95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2A6193-6A02-2140-B49F-DB0AA4D12AF3}"/>
              </a:ext>
            </a:extLst>
          </p:cNvPr>
          <p:cNvSpPr/>
          <p:nvPr/>
        </p:nvSpPr>
        <p:spPr>
          <a:xfrm>
            <a:off x="3216856" y="713035"/>
            <a:ext cx="28809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NEXT WEEK:</a:t>
            </a:r>
            <a:endParaRPr lang="en-US" sz="3200" kern="0" dirty="0">
              <a:solidFill>
                <a:srgbClr val="002060"/>
              </a:solidFill>
              <a:latin typeface="Tw Cen Classified MT Std" panose="020B0502020104020603" pitchFamily="34" charset="0"/>
              <a:cs typeface="Arial"/>
              <a:sym typeface="Arial"/>
              <a:rtl val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265C5-2812-0842-BBFE-3E7B39A77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853" y="2227366"/>
            <a:ext cx="8559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35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6576DBA-2612-1D4E-A6BF-D06E055EF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377280"/>
            <a:ext cx="8077200" cy="105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3B04E4-2AF9-B843-A4F0-BAF7D153EC95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2A6193-6A02-2140-B49F-DB0AA4D12AF3}"/>
              </a:ext>
            </a:extLst>
          </p:cNvPr>
          <p:cNvSpPr/>
          <p:nvPr/>
        </p:nvSpPr>
        <p:spPr>
          <a:xfrm>
            <a:off x="3216856" y="713035"/>
            <a:ext cx="502413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Artificial Neuron Model: </a:t>
            </a:r>
          </a:p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PERCEPTRON </a:t>
            </a:r>
            <a:r>
              <a:rPr lang="en-US" sz="3200" kern="0" dirty="0" err="1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maths</a:t>
            </a:r>
            <a:endParaRPr lang="en-US" sz="3200" kern="0" dirty="0">
              <a:solidFill>
                <a:srgbClr val="002060"/>
              </a:solidFill>
              <a:latin typeface="Tw Cen Classified MT Std" panose="020B0502020104020603" pitchFamily="34" charset="0"/>
              <a:cs typeface="Arial"/>
              <a:sym typeface="Arial"/>
              <a:rtl val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B4472E-7ED9-214F-8EE8-7C4EA5B8F29E}"/>
              </a:ext>
            </a:extLst>
          </p:cNvPr>
          <p:cNvSpPr/>
          <p:nvPr/>
        </p:nvSpPr>
        <p:spPr>
          <a:xfrm>
            <a:off x="3993511" y="3723638"/>
            <a:ext cx="3470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Error calculation</a:t>
            </a:r>
          </a:p>
        </p:txBody>
      </p:sp>
    </p:spTree>
    <p:extLst>
      <p:ext uri="{BB962C8B-B14F-4D97-AF65-F5344CB8AC3E}">
        <p14:creationId xmlns:p14="http://schemas.microsoft.com/office/powerpoint/2010/main" val="1184055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3B04E4-2AF9-B843-A4F0-BAF7D153EC95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2A6193-6A02-2140-B49F-DB0AA4D12AF3}"/>
              </a:ext>
            </a:extLst>
          </p:cNvPr>
          <p:cNvSpPr/>
          <p:nvPr/>
        </p:nvSpPr>
        <p:spPr>
          <a:xfrm>
            <a:off x="3216856" y="713035"/>
            <a:ext cx="502413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Artificial Neuron Model: </a:t>
            </a:r>
          </a:p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PERCEPTRON </a:t>
            </a:r>
            <a:r>
              <a:rPr lang="en-US" sz="3200" kern="0" dirty="0" err="1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maths</a:t>
            </a:r>
            <a:endParaRPr lang="en-US" sz="3200" kern="0" dirty="0">
              <a:solidFill>
                <a:srgbClr val="002060"/>
              </a:solidFill>
              <a:latin typeface="Tw Cen Classified MT Std" panose="020B0502020104020603" pitchFamily="34" charset="0"/>
              <a:cs typeface="Arial"/>
              <a:sym typeface="Arial"/>
              <a:rtl val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B4472E-7ED9-214F-8EE8-7C4EA5B8F29E}"/>
              </a:ext>
            </a:extLst>
          </p:cNvPr>
          <p:cNvSpPr/>
          <p:nvPr/>
        </p:nvSpPr>
        <p:spPr>
          <a:xfrm>
            <a:off x="3381931" y="4905232"/>
            <a:ext cx="62231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FEED BACKWARD calculation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E606A63-A62D-E24B-AE10-DD7034EAE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163" y="3067900"/>
            <a:ext cx="6288892" cy="106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561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6730520" y="2594199"/>
            <a:ext cx="3436144" cy="1228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573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7145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1717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6289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861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5433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This lesson was developed by: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Robert Frans van der Willigen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CMD,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Hogeschool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 Rotterdam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OKT 2020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5062" name="Text Box 6"/>
          <p:cNvSpPr txBox="1">
            <a:spLocks noChangeArrowheads="1"/>
          </p:cNvSpPr>
          <p:nvPr/>
        </p:nvSpPr>
        <p:spPr bwMode="auto">
          <a:xfrm>
            <a:off x="4755945" y="4010006"/>
            <a:ext cx="3490567" cy="797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573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7145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1717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6289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861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5433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This lesson is licensed under a Creative Commons Attribution-Share-Alike license. You can change it, transmit it, show it to other people. Just always give credit to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RFvdW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4754366" y="3786630"/>
            <a:ext cx="5322095" cy="17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573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7145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1717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6289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861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5433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http://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creativecommons.org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/licenses/by-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nc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sa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/3.0/</a:t>
            </a:r>
          </a:p>
        </p:txBody>
      </p:sp>
      <p:pic>
        <p:nvPicPr>
          <p:cNvPr id="8" name="Picture 7"/>
          <p:cNvPicPr/>
          <p:nvPr/>
        </p:nvPicPr>
        <p:blipFill>
          <a:blip r:embed="rId2" cstate="print"/>
          <a:srcRect l="1858" t="50484" r="35570" b="23202"/>
          <a:stretch>
            <a:fillRect/>
          </a:stretch>
        </p:blipFill>
        <p:spPr bwMode="auto">
          <a:xfrm>
            <a:off x="3129811" y="197064"/>
            <a:ext cx="6248067" cy="2123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4759469" y="5790302"/>
            <a:ext cx="3089307" cy="2970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hlinkClick r:id="rId3"/>
              </a:rPr>
              <a:t>http://creativecommons.org/licenses/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54367" y="5143971"/>
            <a:ext cx="57427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80808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4"/>
              </a:rPr>
              <a:t>http://empoweringthenatives.edublogs.org/2012/03/15/creative-commons-licenses/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683" y="4010005"/>
            <a:ext cx="2241803" cy="2690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2262" y="2528513"/>
            <a:ext cx="3227364" cy="1129177"/>
          </a:xfrm>
          <a:prstGeom prst="rect">
            <a:avLst/>
          </a:prstGeom>
        </p:spPr>
      </p:pic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387D6ED7-E354-C646-84CF-7D1ED07EB8A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97" y="6409128"/>
            <a:ext cx="719404" cy="524699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13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 panose="03080902040302020200" pitchFamily="66" charset="77"/>
                <a:ea typeface="+mn-ea"/>
                <a:cs typeface="Baloo" panose="03080902040302020200" pitchFamily="66" charset="7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" sz="21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loo" panose="03080902040302020200" pitchFamily="66" charset="77"/>
              <a:ea typeface="+mn-ea"/>
              <a:cs typeface="Baloo" panose="03080902040302020200" pitchFamily="66" charset="7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46F137-99B6-7846-B15D-CEB4E15AE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4162" y="56703"/>
            <a:ext cx="866492" cy="8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61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7D1113-AFE6-8E42-8D56-96A18A233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9906000" cy="6858000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5C45FAA-7791-A34F-AD5E-B74CB3F265B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97" y="6409128"/>
            <a:ext cx="719404" cy="524699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13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 panose="03080902040302020200" pitchFamily="66" charset="77"/>
                <a:ea typeface="+mn-ea"/>
                <a:cs typeface="Baloo" panose="03080902040302020200" pitchFamily="66" charset="7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" sz="21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loo" panose="03080902040302020200" pitchFamily="66" charset="77"/>
              <a:ea typeface="+mn-ea"/>
              <a:cs typeface="Baloo" panose="03080902040302020200" pitchFamily="66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D7005-67C7-B74A-AAE4-032515516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162" y="56703"/>
            <a:ext cx="866492" cy="8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46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5FA3014-DA0D-224D-9D12-C441F1F27DE2}"/>
              </a:ext>
            </a:extLst>
          </p:cNvPr>
          <p:cNvSpPr/>
          <p:nvPr/>
        </p:nvSpPr>
        <p:spPr>
          <a:xfrm>
            <a:off x="246262" y="267938"/>
            <a:ext cx="37192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4000" kern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4000" kern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1CBE8EB-0F64-1947-8DF9-BA392E8CE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277534"/>
            <a:ext cx="37084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B08FCA-3169-DC42-A2F5-F26D941C2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59DBA7-B3D2-2849-AF40-0E0F8C410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06" y="1984426"/>
            <a:ext cx="1389568" cy="17999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A10C6C-ACE3-8D4E-B284-A9B6117E9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811" y="1984426"/>
            <a:ext cx="1211996" cy="179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55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5FA3014-DA0D-224D-9D12-C441F1F27DE2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B08FCA-3169-DC42-A2F5-F26D941C2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B0D180-8201-6A43-B295-CF3A47AC5F61}"/>
              </a:ext>
            </a:extLst>
          </p:cNvPr>
          <p:cNvSpPr/>
          <p:nvPr/>
        </p:nvSpPr>
        <p:spPr>
          <a:xfrm>
            <a:off x="3150684" y="356530"/>
            <a:ext cx="6349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Key-words / Concepts / Labels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D12DEB-4007-724A-9C28-D9EA93564FC5}"/>
              </a:ext>
            </a:extLst>
          </p:cNvPr>
          <p:cNvGrpSpPr/>
          <p:nvPr/>
        </p:nvGrpSpPr>
        <p:grpSpPr>
          <a:xfrm>
            <a:off x="415925" y="1368229"/>
            <a:ext cx="10134600" cy="5024961"/>
            <a:chOff x="777875" y="1503546"/>
            <a:chExt cx="10134600" cy="50249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D9AD401-F9EA-CC4C-97EA-B1FE8690E8D6}"/>
                </a:ext>
              </a:extLst>
            </p:cNvPr>
            <p:cNvSpPr/>
            <p:nvPr/>
          </p:nvSpPr>
          <p:spPr>
            <a:xfrm>
              <a:off x="777875" y="1503546"/>
              <a:ext cx="101346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WhatDoWeDoAllDay" panose="02000500000000000000" pitchFamily="2" charset="77"/>
                </a:rPr>
                <a:t>Artificial neuron  === Model  of  single biological neuron / Perceptron </a:t>
              </a:r>
              <a:endParaRPr lang="en-GB" sz="2000" dirty="0">
                <a:effectLst/>
                <a:latin typeface="WhatDoWeDoAllDay" panose="02000500000000000000" pitchFamily="2" charset="77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0F3E78F-54B7-004A-8B82-7872DEEC4E79}"/>
                </a:ext>
              </a:extLst>
            </p:cNvPr>
            <p:cNvSpPr/>
            <p:nvPr/>
          </p:nvSpPr>
          <p:spPr>
            <a:xfrm>
              <a:off x="777875" y="2109871"/>
              <a:ext cx="97091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WhatDoWeDoAllDay" panose="02000500000000000000" pitchFamily="2" charset="77"/>
                </a:rPr>
                <a:t>Feedforward / Feed-backward / Hebbian learning</a:t>
              </a:r>
              <a:endParaRPr lang="en-GB" sz="2000" dirty="0">
                <a:effectLst/>
                <a:latin typeface="WhatDoWeDoAllDay" panose="02000500000000000000" pitchFamily="2" charset="77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9015CEA-22E5-CB44-9470-D069328AA479}"/>
                </a:ext>
              </a:extLst>
            </p:cNvPr>
            <p:cNvSpPr/>
            <p:nvPr/>
          </p:nvSpPr>
          <p:spPr>
            <a:xfrm>
              <a:off x="777875" y="2706771"/>
              <a:ext cx="97091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WhatDoWeDoAllDay" panose="02000500000000000000" pitchFamily="2" charset="77"/>
                </a:rPr>
                <a:t>Bias / Threshold</a:t>
              </a:r>
              <a:endParaRPr lang="en-GB" sz="2000" dirty="0">
                <a:effectLst/>
                <a:latin typeface="WhatDoWeDoAllDay" panose="02000500000000000000" pitchFamily="2" charset="77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641B26-E0BB-F84E-A5DD-D8EA83DA2E13}"/>
                </a:ext>
              </a:extLst>
            </p:cNvPr>
            <p:cNvSpPr/>
            <p:nvPr/>
          </p:nvSpPr>
          <p:spPr>
            <a:xfrm>
              <a:off x="777875" y="3217982"/>
              <a:ext cx="97091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WhatDoWeDoAllDay" panose="02000500000000000000" pitchFamily="2" charset="77"/>
                </a:rPr>
                <a:t>Weights /adjustable parameters / Memory </a:t>
              </a:r>
              <a:endParaRPr lang="en-GB" sz="2000" dirty="0">
                <a:effectLst/>
                <a:latin typeface="WhatDoWeDoAllDay" panose="02000500000000000000" pitchFamily="2" charset="77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CD0B4B-06CC-3946-87B4-2AC9B1A10F1D}"/>
                </a:ext>
              </a:extLst>
            </p:cNvPr>
            <p:cNvSpPr/>
            <p:nvPr/>
          </p:nvSpPr>
          <p:spPr>
            <a:xfrm>
              <a:off x="777875" y="4322703"/>
              <a:ext cx="97091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WhatDoWeDoAllDay" panose="02000500000000000000" pitchFamily="2" charset="77"/>
                </a:rPr>
                <a:t>Input / Output / Layers  / Input vs Output Space</a:t>
              </a:r>
              <a:endParaRPr lang="en-GB" sz="2000" dirty="0">
                <a:effectLst/>
                <a:latin typeface="WhatDoWeDoAllDay" panose="02000500000000000000" pitchFamily="2" charset="77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87EEE2-E468-9C43-AF0D-0856CB425602}"/>
                </a:ext>
              </a:extLst>
            </p:cNvPr>
            <p:cNvSpPr/>
            <p:nvPr/>
          </p:nvSpPr>
          <p:spPr>
            <a:xfrm>
              <a:off x="777875" y="4932124"/>
              <a:ext cx="97091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WhatDoWeDoAllDay" panose="02000500000000000000" pitchFamily="2" charset="77"/>
                </a:rPr>
                <a:t>Target / Teacher / Error / </a:t>
              </a:r>
              <a:r>
                <a:rPr lang="en-GB" sz="2000" dirty="0" err="1">
                  <a:latin typeface="WhatDoWeDoAllDay" panose="02000500000000000000" pitchFamily="2" charset="77"/>
                </a:rPr>
                <a:t>learningrate</a:t>
              </a:r>
              <a:r>
                <a:rPr lang="en-GB" sz="2000" dirty="0">
                  <a:latin typeface="WhatDoWeDoAllDay" panose="02000500000000000000" pitchFamily="2" charset="77"/>
                </a:rPr>
                <a:t> </a:t>
              </a:r>
              <a:endParaRPr lang="en-GB" sz="2000" dirty="0">
                <a:effectLst/>
                <a:latin typeface="WhatDoWeDoAllDay" panose="02000500000000000000" pitchFamily="2" charset="77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5FDACC-7D68-8849-81DD-34866B6B2BB6}"/>
                </a:ext>
              </a:extLst>
            </p:cNvPr>
            <p:cNvSpPr/>
            <p:nvPr/>
          </p:nvSpPr>
          <p:spPr>
            <a:xfrm>
              <a:off x="777875" y="3814882"/>
              <a:ext cx="97091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WhatDoWeDoAllDay" panose="02000500000000000000" pitchFamily="2" charset="77"/>
                </a:rPr>
                <a:t>Unit / Node  / Activation Functions (Sigmoid / Step) </a:t>
              </a:r>
              <a:endParaRPr lang="en-GB" sz="2000" dirty="0">
                <a:effectLst/>
                <a:latin typeface="WhatDoWeDoAllDay" panose="02000500000000000000" pitchFamily="2" charset="77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23B59D0-F361-2342-B8E5-06D1039F061F}"/>
                </a:ext>
              </a:extLst>
            </p:cNvPr>
            <p:cNvSpPr/>
            <p:nvPr/>
          </p:nvSpPr>
          <p:spPr>
            <a:xfrm>
              <a:off x="777875" y="5533190"/>
              <a:ext cx="97091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WhatDoWeDoAllDay" panose="02000500000000000000" pitchFamily="2" charset="77"/>
                </a:rPr>
                <a:t>Iterations / Epochs / Baches </a:t>
              </a:r>
              <a:endParaRPr lang="en-GB" sz="2000" dirty="0">
                <a:effectLst/>
                <a:latin typeface="WhatDoWeDoAllDay" panose="02000500000000000000" pitchFamily="2" charset="77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9E01D84-8B61-8B48-871F-65D5BAA55383}"/>
                </a:ext>
              </a:extLst>
            </p:cNvPr>
            <p:cNvSpPr/>
            <p:nvPr/>
          </p:nvSpPr>
          <p:spPr>
            <a:xfrm>
              <a:off x="777875" y="6128397"/>
              <a:ext cx="97091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WhatDoWeDoAllDay" panose="02000500000000000000" pitchFamily="2" charset="77"/>
                </a:rPr>
                <a:t>Logical functions AND / OR / XOR (Boolean Algebra) </a:t>
              </a:r>
              <a:endParaRPr lang="en-GB" sz="2000" dirty="0">
                <a:effectLst/>
                <a:latin typeface="WhatDoWeDoAllDay" panose="02000500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0502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5FA3014-DA0D-224D-9D12-C441F1F27DE2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B08FCA-3169-DC42-A2F5-F26D941C2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B0D180-8201-6A43-B295-CF3A47AC5F61}"/>
              </a:ext>
            </a:extLst>
          </p:cNvPr>
          <p:cNvSpPr/>
          <p:nvPr/>
        </p:nvSpPr>
        <p:spPr>
          <a:xfrm>
            <a:off x="2432024" y="437423"/>
            <a:ext cx="78213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 err="1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Maths</a:t>
            </a:r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 + Python Key-words / Concepts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9AD401-F9EA-CC4C-97EA-B1FE8690E8D6}"/>
              </a:ext>
            </a:extLst>
          </p:cNvPr>
          <p:cNvSpPr/>
          <p:nvPr/>
        </p:nvSpPr>
        <p:spPr>
          <a:xfrm>
            <a:off x="915987" y="1800029"/>
            <a:ext cx="407352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effectLst/>
                <a:latin typeface="WhatDoWeDoAllDay" panose="02000500000000000000" pitchFamily="2" charset="77"/>
              </a:rPr>
              <a:t>PYTHON MODULES</a:t>
            </a:r>
            <a:br>
              <a:rPr lang="en-GB" sz="2000" dirty="0">
                <a:effectLst/>
                <a:latin typeface="WhatDoWeDoAllDay" panose="02000500000000000000" pitchFamily="2" charset="77"/>
              </a:rPr>
            </a:br>
            <a:r>
              <a:rPr lang="en-GB" sz="2000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import</a:t>
            </a:r>
            <a:r>
              <a:rPr lang="en-GB" sz="2000" dirty="0">
                <a:effectLst/>
                <a:latin typeface="WhatDoWeDoAllDay" panose="02000500000000000000" pitchFamily="2" charset="77"/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Numpy</a:t>
            </a:r>
            <a:r>
              <a:rPr lang="en-GB" sz="2000" dirty="0">
                <a:effectLst/>
                <a:latin typeface="WhatDoWeDoAllDay" panose="02000500000000000000" pitchFamily="2" charset="77"/>
              </a:rPr>
              <a:t> as </a:t>
            </a:r>
            <a:r>
              <a:rPr lang="en-GB" sz="2000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np</a:t>
            </a:r>
          </a:p>
          <a:p>
            <a:r>
              <a:rPr lang="en-GB" sz="2000" dirty="0">
                <a:solidFill>
                  <a:srgbClr val="C00000"/>
                </a:solidFill>
                <a:latin typeface="WhatDoWeDoAllDay" panose="02000500000000000000" pitchFamily="2" charset="77"/>
              </a:rPr>
              <a:t>import</a:t>
            </a:r>
            <a:r>
              <a:rPr lang="en-GB" sz="2000" dirty="0">
                <a:latin typeface="WhatDoWeDoAllDay" panose="02000500000000000000" pitchFamily="2" charset="77"/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Matlibplot.pyplot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 </a:t>
            </a:r>
            <a:r>
              <a:rPr lang="en-GB" sz="2000" dirty="0">
                <a:latin typeface="WhatDoWeDoAllDay" panose="02000500000000000000" pitchFamily="2" charset="77"/>
              </a:rPr>
              <a:t>as </a:t>
            </a:r>
            <a:r>
              <a:rPr lang="en-GB" sz="2000" dirty="0" err="1">
                <a:solidFill>
                  <a:srgbClr val="C00000"/>
                </a:solidFill>
                <a:latin typeface="WhatDoWeDoAllDay" panose="02000500000000000000" pitchFamily="2" charset="77"/>
              </a:rPr>
              <a:t>plt</a:t>
            </a:r>
            <a:r>
              <a:rPr lang="en-GB" sz="2000" dirty="0">
                <a:latin typeface="WhatDoWeDoAllDay" panose="02000500000000000000" pitchFamily="2" charset="77"/>
              </a:rPr>
              <a:t> </a:t>
            </a:r>
            <a:endParaRPr lang="en-GB" sz="2000" dirty="0">
              <a:effectLst/>
              <a:latin typeface="WhatDoWeDoAllDay" panose="02000500000000000000" pitchFamily="2" charset="77"/>
            </a:endParaRPr>
          </a:p>
          <a:p>
            <a:endParaRPr lang="en-GB" sz="2000" dirty="0"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c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lass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d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ef return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for </a:t>
            </a:r>
            <a:r>
              <a:rPr lang="en-GB" sz="2000" dirty="0">
                <a:solidFill>
                  <a:srgbClr val="FF0000"/>
                </a:solidFill>
                <a:latin typeface="WhatDoWeDoAllDay" panose="02000500000000000000" pitchFamily="2" charset="77"/>
              </a:rPr>
              <a:t>(loops) 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if else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z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ip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print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l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ist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append</a:t>
            </a:r>
          </a:p>
          <a:p>
            <a:r>
              <a:rPr lang="en-GB" sz="4000" dirty="0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+=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AC03FF-EB14-0A45-B6BC-602A3F8B0B0C}"/>
              </a:ext>
            </a:extLst>
          </p:cNvPr>
          <p:cNvSpPr/>
          <p:nvPr/>
        </p:nvSpPr>
        <p:spPr>
          <a:xfrm>
            <a:off x="5668887" y="1800029"/>
            <a:ext cx="391326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effectLst/>
                <a:latin typeface="WhatDoWeDoAllDay" panose="02000500000000000000" pitchFamily="2" charset="77"/>
              </a:rPr>
              <a:t>Matrix Calculus</a:t>
            </a:r>
          </a:p>
          <a:p>
            <a:endParaRPr lang="en-GB" sz="2000" dirty="0">
              <a:latin typeface="WhatDoWeDoAllDay" panose="02000500000000000000" pitchFamily="2" charset="77"/>
            </a:endParaRP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np.zeros</a:t>
            </a:r>
            <a:endParaRPr lang="en-GB" sz="2000" dirty="0">
              <a:solidFill>
                <a:schemeClr val="accent1">
                  <a:lumMod val="75000"/>
                </a:schemeClr>
              </a:solidFill>
              <a:effectLst/>
              <a:latin typeface="WhatDoWeDoAllDay" panose="02000500000000000000" pitchFamily="2" charset="77"/>
            </a:endParaRP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np.random.normal</a:t>
            </a:r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np.dot</a:t>
            </a:r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effectLst/>
              <a:latin typeface="WhatDoWeDoAllDay" panose="02000500000000000000" pitchFamily="2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BE2AF9-3A61-7E41-8582-3B3FDC36EAFE}"/>
              </a:ext>
            </a:extLst>
          </p:cNvPr>
          <p:cNvSpPr/>
          <p:nvPr/>
        </p:nvSpPr>
        <p:spPr>
          <a:xfrm>
            <a:off x="5655247" y="3558255"/>
            <a:ext cx="391326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effectLst/>
                <a:latin typeface="WhatDoWeDoAllDay" panose="02000500000000000000" pitchFamily="2" charset="77"/>
              </a:rPr>
              <a:t>Plotting</a:t>
            </a:r>
          </a:p>
          <a:p>
            <a:endParaRPr lang="en-GB" sz="2000" dirty="0">
              <a:latin typeface="WhatDoWeDoAllDay" panose="02000500000000000000" pitchFamily="2" charset="77"/>
            </a:endParaRP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plt.subplots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()</a:t>
            </a: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plt.subplot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(221)</a:t>
            </a: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plt.plot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(epoch, error)</a:t>
            </a: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plt.xlabel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('Epoch')</a:t>
            </a: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plt.ylabel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('Error')</a:t>
            </a:r>
            <a:endParaRPr lang="en-GB" sz="2000" dirty="0">
              <a:solidFill>
                <a:schemeClr val="accent1">
                  <a:lumMod val="75000"/>
                </a:schemeClr>
              </a:solidFill>
              <a:effectLst/>
              <a:latin typeface="WhatDoWeDoAllDay" panose="020005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6415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5FA3014-DA0D-224D-9D12-C441F1F27DE2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B08FCA-3169-DC42-A2F5-F26D941C2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B0D180-8201-6A43-B295-CF3A47AC5F61}"/>
              </a:ext>
            </a:extLst>
          </p:cNvPr>
          <p:cNvSpPr/>
          <p:nvPr/>
        </p:nvSpPr>
        <p:spPr>
          <a:xfrm>
            <a:off x="3959378" y="575714"/>
            <a:ext cx="40142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The PERCEPTRON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9AD401-F9EA-CC4C-97EA-B1FE8690E8D6}"/>
              </a:ext>
            </a:extLst>
          </p:cNvPr>
          <p:cNvSpPr/>
          <p:nvPr/>
        </p:nvSpPr>
        <p:spPr>
          <a:xfrm>
            <a:off x="1651000" y="1775936"/>
            <a:ext cx="97091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WhatDoWeDoAllDay" panose="02000500000000000000" pitchFamily="2" charset="77"/>
              </a:rPr>
              <a:t>The perceptron was very promising, but it was soon discovered that is has serious limitations as it only works for linearly-separable classes. </a:t>
            </a:r>
          </a:p>
          <a:p>
            <a:endParaRPr lang="en-GB" sz="2400" dirty="0">
              <a:latin typeface="WhatDoWeDoAllDay" panose="02000500000000000000" pitchFamily="2" charset="77"/>
            </a:endParaRPr>
          </a:p>
          <a:p>
            <a:r>
              <a:rPr lang="en-GB" sz="2400" dirty="0">
                <a:latin typeface="WhatDoWeDoAllDay" panose="02000500000000000000" pitchFamily="2" charset="77"/>
              </a:rPr>
              <a:t>In </a:t>
            </a:r>
            <a:r>
              <a:rPr lang="en-GB" sz="3600" dirty="0">
                <a:latin typeface="WhatDoWeDoAllDay" panose="02000500000000000000" pitchFamily="2" charset="77"/>
              </a:rPr>
              <a:t>1969</a:t>
            </a:r>
            <a:r>
              <a:rPr lang="en-GB" sz="2400" dirty="0">
                <a:latin typeface="WhatDoWeDoAllDay" panose="02000500000000000000" pitchFamily="2" charset="77"/>
              </a:rPr>
              <a:t>, Marvin Minsky and Seymour </a:t>
            </a:r>
            <a:r>
              <a:rPr lang="en-GB" sz="2400" dirty="0" err="1">
                <a:latin typeface="WhatDoWeDoAllDay" panose="02000500000000000000" pitchFamily="2" charset="77"/>
              </a:rPr>
              <a:t>Papert</a:t>
            </a:r>
            <a:r>
              <a:rPr lang="en-GB" sz="2400" dirty="0">
                <a:latin typeface="WhatDoWeDoAllDay" panose="02000500000000000000" pitchFamily="2" charset="77"/>
              </a:rPr>
              <a:t> </a:t>
            </a:r>
          </a:p>
          <a:p>
            <a:r>
              <a:rPr lang="en-GB" sz="2400" dirty="0">
                <a:latin typeface="WhatDoWeDoAllDay" panose="02000500000000000000" pitchFamily="2" charset="77"/>
              </a:rPr>
              <a:t>demonstrated that it could not learn even a simple logical function such as XOR. </a:t>
            </a:r>
          </a:p>
          <a:p>
            <a:endParaRPr lang="en-GB" sz="2400" dirty="0">
              <a:latin typeface="WhatDoWeDoAllDay" panose="02000500000000000000" pitchFamily="2" charset="77"/>
            </a:endParaRPr>
          </a:p>
          <a:p>
            <a:r>
              <a:rPr lang="en-GB" sz="2400" dirty="0">
                <a:latin typeface="WhatDoWeDoAllDay" panose="02000500000000000000" pitchFamily="2" charset="77"/>
              </a:rPr>
              <a:t>This led to a significant decline in the interest in perceptron’s</a:t>
            </a:r>
          </a:p>
          <a:p>
            <a:r>
              <a:rPr lang="en-GB" sz="2400" dirty="0">
                <a:latin typeface="WhatDoWeDoAllDay" panose="02000500000000000000" pitchFamily="2" charset="77"/>
              </a:rPr>
              <a:t>and Machine learning as a whole.</a:t>
            </a:r>
            <a:endParaRPr lang="en-GB" sz="2400" dirty="0">
              <a:effectLst/>
              <a:latin typeface="WhatDoWeDoAllDay" panose="020005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31148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2744A-8924-F34F-8C90-F4ED09841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4281" y="4819007"/>
            <a:ext cx="1199656" cy="15046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3D4BD4-5682-924C-A02B-9C55ABF90A7D}"/>
              </a:ext>
            </a:extLst>
          </p:cNvPr>
          <p:cNvSpPr/>
          <p:nvPr/>
        </p:nvSpPr>
        <p:spPr>
          <a:xfrm>
            <a:off x="3042006" y="660343"/>
            <a:ext cx="59906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b="0" i="0" u="none" strike="noStrike">
                <a:solidFill>
                  <a:srgbClr val="0A2640"/>
                </a:solidFill>
                <a:effectLst/>
                <a:latin typeface="Baloo" panose="03080902040302020200" pitchFamily="66" charset="77"/>
                <a:cs typeface="Baloo" panose="03080902040302020200" pitchFamily="66" charset="77"/>
              </a:rPr>
              <a:t>MACHINE LEARNING </a:t>
            </a:r>
            <a:r>
              <a:rPr lang="en-GB" sz="4000" b="0" i="0" u="none" strike="noStrike">
                <a:solidFill>
                  <a:srgbClr val="C00000"/>
                </a:solidFill>
                <a:effectLst/>
                <a:latin typeface="Baloo" panose="03080902040302020200" pitchFamily="66" charset="77"/>
                <a:cs typeface="Baloo" panose="03080902040302020200" pitchFamily="66" charset="77"/>
              </a:rPr>
              <a:t>[ML]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FC3A7A-F977-F448-9933-E9E73D698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DDB21E-658D-8543-B6A4-5CE920C63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859" b="40732"/>
          <a:stretch/>
        </p:blipFill>
        <p:spPr>
          <a:xfrm>
            <a:off x="3776187" y="1718372"/>
            <a:ext cx="3997691" cy="385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59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2733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Simple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Predicting</a:t>
            </a:r>
            <a:r>
              <a:rPr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Machine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2251" y="2381251"/>
            <a:ext cx="6667499" cy="20954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596421-6BCE-F648-BAF2-9C643363ACD6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2D38B3-E2BC-B741-8CD5-BF570E4DA972}"/>
              </a:ext>
            </a:extLst>
          </p:cNvPr>
          <p:cNvSpPr/>
          <p:nvPr/>
        </p:nvSpPr>
        <p:spPr>
          <a:xfrm>
            <a:off x="2677436" y="1051736"/>
            <a:ext cx="68371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The Concept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911213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18724</TotalTime>
  <Words>1016</Words>
  <Application>Microsoft Macintosh PowerPoint</Application>
  <PresentationFormat>Widescreen</PresentationFormat>
  <Paragraphs>284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Baloo</vt:lpstr>
      <vt:lpstr>Calibri</vt:lpstr>
      <vt:lpstr>Calibri Light</vt:lpstr>
      <vt:lpstr>Open Sans</vt:lpstr>
      <vt:lpstr>Roboto</vt:lpstr>
      <vt:lpstr>Times New Roman</vt:lpstr>
      <vt:lpstr>Tw Cen Classified MT Std</vt:lpstr>
      <vt:lpstr>WhatDoWeDoAllDay</vt:lpstr>
      <vt:lpstr>Office Theme</vt:lpstr>
      <vt:lpstr>simple-light</vt:lpstr>
      <vt:lpstr>1_simple-light</vt:lpstr>
      <vt:lpstr>PowerPoint Presentation</vt:lpstr>
      <vt:lpstr>CONTEXT</vt:lpstr>
      <vt:lpstr>Lecture 03 Basic deﬁnitions and concepts of Machine Learning (ML) PART02.   How to get from ML concepts &amp; Models to Python code.   THE DOT PRODUCT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Boolean Logic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Willigen, R.F. van der (Rob)</dc:creator>
  <cp:lastModifiedBy>Willigen, R.F. van der (Rob)</cp:lastModifiedBy>
  <cp:revision>310</cp:revision>
  <dcterms:created xsi:type="dcterms:W3CDTF">2021-02-12T12:13:08Z</dcterms:created>
  <dcterms:modified xsi:type="dcterms:W3CDTF">2021-04-01T18:19:54Z</dcterms:modified>
</cp:coreProperties>
</file>